
<file path=[Content_Types].xml><?xml version="1.0" encoding="utf-8"?>
<Types xmlns="http://schemas.openxmlformats.org/package/2006/content-types">
  <Default Extension="svg" ContentType="image/svg+xml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>
  <p:sldMasterIdLst>
    <p:sldMasterId id="2147483648" r:id="rId1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8288000" cy="10287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3C2FFA5D-87B4-456A-9821-1D502468CF0F}">
  <a:tblStyle styleId="{3C2FFA5D-87B4-456A-9821-1D502468CF0F}" styleName="Themed Style 1 - Accent 1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>
              <a:solidFill>
                <a:schemeClr val="accent1"/>
              </a:solidFill>
            </a:ln>
          </a:top>
          <a:bottom>
            <a:ln>
              <a:noFill/>
            </a:ln>
          </a:bottom>
          <a:insideH>
            <a:ln w="12700">
              <a:solidFill>
                <a:schemeClr val="accent1"/>
              </a:solidFill>
            </a:ln>
          </a:insideH>
          <a:insideV>
            <a:ln w="12700">
              <a:solidFill>
                <a:schemeClr val="accent1"/>
              </a:solidFill>
            </a:ln>
          </a:insideV>
        </a:tcBdr>
        <a:fill>
          <a:solidFill>
            <a:schemeClr val="accent1">
              <a:tint val="60000"/>
            </a:schemeClr>
          </a:solidFill>
        </a:fill>
      </a:tcStyle>
    </a:wholeTbl>
    <a:band1H>
      <a:tcStyle>
        <a:tcBdr/>
        <a:fill>
          <a:solidFill>
            <a:schemeClr val="accent1">
              <a:tint val="8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8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</a:tcBdr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127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D113A9D2-9D6B-4929-AA2D-F23B5EE8CBE7}" styleName="Themed Style 2 - Accent 1">
    <a:wholeTbl>
      <a:tcTxStyle>
        <a:fontRef idx="minor">
          <a:prstClr val="black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tint val="8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8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</a:tcStyle>
    </a:lastCol>
    <a:firstCol>
      <a:tcTxStyle b="on">
        <a:fontRef idx="minor">
          <a:prstClr val="black"/>
        </a:fontRef>
        <a:schemeClr val="lt1"/>
      </a:tcTxStyle>
      <a:tcStyle>
        <a:tcBdr/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127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127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74" d="100"/>
          <a:sy n="74" d="100"/>
        </p:scale>
        <p:origin x="-1092" y="-90"/>
      </p:cViewPr>
      <p:guideLst>
        <p:guide pos="2160" orient="horz"/>
        <p:guide pos="2880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 /><Relationship Id="rId17" Type="http://schemas.openxmlformats.org/officeDocument/2006/relationships/tableStyles" Target="tableStyles.xml" /><Relationship Id="rId1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7268E1E-0E44-426D-905E-8AD9B19D2182}" type="datetimeFigureOut">
              <a:rPr lang="cs-CZ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71B2431-D351-4C6E-A3CF-9DFAC0E3E050}" type="slidenum">
              <a:rPr lang="cs-CZ"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r>
              <a:rPr lang="cs-CZ"/>
              <a:t>1.7.2013</a:t>
            </a:r>
            <a:endParaRPr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defRPr/>
            </a:pPr>
            <a:r>
              <a:rPr lang="en-US"/>
              <a:t>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r>
              <a:rPr lang="cs-CZ"/>
              <a:t>‹#›</a:t>
            </a:r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r>
              <a:rPr lang="cs-CZ"/>
              <a:t>1.7.2013</a:t>
            </a:r>
            <a:endParaRPr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defRPr/>
            </a:pPr>
            <a:r>
              <a:rPr lang="en-US"/>
              <a:t>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r>
              <a:rPr lang="cs-CZ"/>
              <a:t>‹#›</a:t>
            </a:r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r>
              <a:rPr lang="cs-CZ"/>
              <a:t>1.7.2013</a:t>
            </a:r>
            <a:endParaRPr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defRPr/>
            </a:pPr>
            <a:r>
              <a:rPr lang="en-US"/>
              <a:t>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r>
              <a:rPr lang="cs-CZ"/>
              <a:t>‹#›</a:t>
            </a: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r>
              <a:rPr lang="cs-CZ"/>
              <a:t>1.7.2013</a:t>
            </a:r>
            <a:endParaRPr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defRPr/>
            </a:pPr>
            <a:r>
              <a:rPr lang="en-US"/>
              <a:t>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r>
              <a:rPr lang="cs-CZ"/>
              <a:t>‹#›</a:t>
            </a: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r>
              <a:rPr lang="cs-CZ"/>
              <a:t>1.7.2013</a:t>
            </a:r>
            <a:endParaRPr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defRPr/>
            </a:pPr>
            <a:r>
              <a:rPr lang="en-US"/>
              <a:t>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r>
              <a:rPr lang="cs-CZ"/>
              <a:t>‹#›</a:t>
            </a: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r>
              <a:rPr lang="cs-CZ"/>
              <a:t>1.7.2013</a:t>
            </a:r>
            <a:endParaRPr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defRPr/>
            </a:pPr>
            <a:r>
              <a:rPr lang="en-US"/>
              <a:t>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r>
              <a:rPr lang="cs-CZ"/>
              <a:t>‹#›</a:t>
            </a:r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r>
              <a:rPr lang="cs-CZ"/>
              <a:t>1.7.2013</a:t>
            </a:r>
            <a:endParaRPr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defRPr/>
            </a:pPr>
            <a:r>
              <a:rPr lang="en-US"/>
              <a:t>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r>
              <a:rPr lang="cs-CZ"/>
              <a:t>‹#›</a:t>
            </a:r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r>
              <a:rPr lang="cs-CZ"/>
              <a:t>1.7.2013</a:t>
            </a:r>
            <a:endParaRPr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defRPr/>
            </a:pPr>
            <a:r>
              <a:rPr lang="en-US"/>
              <a:t>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r>
              <a:rPr lang="cs-CZ"/>
              <a:t>‹#›</a:t>
            </a: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r>
              <a:rPr lang="cs-CZ"/>
              <a:t>1.7.2013</a:t>
            </a:r>
            <a:endParaRPr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defRPr/>
            </a:pPr>
            <a:r>
              <a:rPr lang="en-US"/>
              <a:t>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r>
              <a:rPr lang="cs-CZ"/>
              <a:t>‹#›</a:t>
            </a:r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r>
              <a:rPr lang="cs-CZ"/>
              <a:t>1.7.2013</a:t>
            </a:r>
            <a:endParaRPr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defRPr/>
            </a:pPr>
            <a:r>
              <a:rPr lang="en-US"/>
              <a:t>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r>
              <a:rPr lang="cs-CZ"/>
              <a:t>‹#›</a:t>
            </a:r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r>
              <a:rPr lang="cs-CZ"/>
              <a:t>1.7.2013</a:t>
            </a:r>
            <a:endParaRPr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defRPr/>
            </a:pPr>
            <a:r>
              <a:rPr lang="en-US"/>
              <a:t>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r>
              <a:rPr lang="cs-CZ"/>
              <a:t>‹#›</a:t>
            </a: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685800" y="2130425"/>
            <a:ext cx="7772400" cy="147002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8"/>
            <a:ext cx="2057400" cy="585152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media1.svg"/><Relationship Id="rId5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2161AC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 fill="norm" stroke="1" extrusionOk="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 bwMode="auto"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 bwMode="auto">
            <a:xfrm rot="0" flipH="0" flipV="0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 fill="norm" stroke="1" extrusionOk="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47AC8"/>
            </a:solidFill>
          </p:spPr>
        </p:sp>
      </p:grpSp>
      <p:grpSp>
        <p:nvGrpSpPr>
          <p:cNvPr id="6" name="Group 6"/>
          <p:cNvGrpSpPr/>
          <p:nvPr/>
        </p:nvGrpSpPr>
        <p:grpSpPr bwMode="auto">
          <a:xfrm rot="0">
            <a:off x="10505795" y="-1552150"/>
            <a:ext cx="8617561" cy="13556505"/>
            <a:chOff x="0" y="0"/>
            <a:chExt cx="11490081" cy="18075340"/>
          </a:xfrm>
        </p:grpSpPr>
        <p:sp>
          <p:nvSpPr>
            <p:cNvPr id="7" name="Freeform 7"/>
            <p:cNvSpPr/>
            <p:nvPr/>
          </p:nvSpPr>
          <p:spPr bwMode="auto">
            <a:xfrm rot="0" flipH="1" flipV="0">
              <a:off x="4375679" y="0"/>
              <a:ext cx="7114402" cy="8220422"/>
            </a:xfrm>
            <a:custGeom>
              <a:avLst/>
              <a:gdLst/>
              <a:ahLst/>
              <a:cxnLst/>
              <a:rect l="l" t="t" r="r" b="b"/>
              <a:pathLst>
                <a:path w="7114402" h="8220422" fill="norm" stroke="1" extrusionOk="0">
                  <a:moveTo>
                    <a:pt x="7114402" y="0"/>
                  </a:moveTo>
                  <a:lnTo>
                    <a:pt x="0" y="0"/>
                  </a:lnTo>
                  <a:lnTo>
                    <a:pt x="0" y="8220422"/>
                  </a:lnTo>
                  <a:lnTo>
                    <a:pt x="7114402" y="8220422"/>
                  </a:lnTo>
                  <a:lnTo>
                    <a:pt x="7114402" y="0"/>
                  </a:lnTo>
                  <a:close/>
                </a:path>
              </a:pathLst>
            </a:custGeom>
            <a:blipFill>
              <a:blip r:embed="rId3"/>
              <a:srcRect l="0" t="0" r="0" b="0"/>
              <a:stretch/>
            </a:blipFill>
          </p:spPr>
        </p:sp>
        <p:sp>
          <p:nvSpPr>
            <p:cNvPr id="8" name="Freeform 8"/>
            <p:cNvSpPr/>
            <p:nvPr/>
          </p:nvSpPr>
          <p:spPr bwMode="auto">
            <a:xfrm rot="0" flipH="1" flipV="0">
              <a:off x="0" y="8909197"/>
              <a:ext cx="7932880" cy="9166143"/>
            </a:xfrm>
            <a:custGeom>
              <a:avLst/>
              <a:gdLst/>
              <a:ahLst/>
              <a:cxnLst/>
              <a:rect l="l" t="t" r="r" b="b"/>
              <a:pathLst>
                <a:path w="7932880" h="9166143" fill="norm" stroke="1" extrusionOk="0">
                  <a:moveTo>
                    <a:pt x="7932880" y="0"/>
                  </a:moveTo>
                  <a:lnTo>
                    <a:pt x="0" y="0"/>
                  </a:lnTo>
                  <a:lnTo>
                    <a:pt x="0" y="9166143"/>
                  </a:lnTo>
                  <a:lnTo>
                    <a:pt x="7932880" y="9166143"/>
                  </a:lnTo>
                  <a:lnTo>
                    <a:pt x="7932880" y="0"/>
                  </a:lnTo>
                  <a:close/>
                </a:path>
              </a:pathLst>
            </a:custGeom>
            <a:blipFill>
              <a:blip r:embed="rId3"/>
              <a:srcRect l="0" t="0" r="0" b="0"/>
              <a:stretch/>
            </a:blipFill>
          </p:spPr>
        </p:sp>
      </p:grpSp>
      <p:grpSp>
        <p:nvGrpSpPr>
          <p:cNvPr id="9" name="Group 9"/>
          <p:cNvGrpSpPr/>
          <p:nvPr/>
        </p:nvGrpSpPr>
        <p:grpSpPr bwMode="auto">
          <a:xfrm rot="0">
            <a:off x="11423865" y="1664721"/>
            <a:ext cx="5835435" cy="7286319"/>
            <a:chOff x="0" y="0"/>
            <a:chExt cx="1536905" cy="1919030"/>
          </a:xfrm>
        </p:grpSpPr>
        <p:sp>
          <p:nvSpPr>
            <p:cNvPr id="10" name="Freeform 10"/>
            <p:cNvSpPr/>
            <p:nvPr/>
          </p:nvSpPr>
          <p:spPr bwMode="auto">
            <a:xfrm rot="0" flipH="0" flipV="0">
              <a:off x="0" y="0"/>
              <a:ext cx="1536905" cy="1919030"/>
            </a:xfrm>
            <a:custGeom>
              <a:avLst/>
              <a:gdLst/>
              <a:ahLst/>
              <a:cxnLst/>
              <a:rect l="l" t="t" r="r" b="b"/>
              <a:pathLst>
                <a:path w="1536905" h="1919030" fill="norm" stroke="1" extrusionOk="0">
                  <a:moveTo>
                    <a:pt x="67662" y="0"/>
                  </a:moveTo>
                  <a:lnTo>
                    <a:pt x="1469242" y="0"/>
                  </a:lnTo>
                  <a:cubicBezTo>
                    <a:pt x="1487188" y="0"/>
                    <a:pt x="1504398" y="7129"/>
                    <a:pt x="1517087" y="19818"/>
                  </a:cubicBezTo>
                  <a:cubicBezTo>
                    <a:pt x="1529776" y="32507"/>
                    <a:pt x="1536905" y="49717"/>
                    <a:pt x="1536905" y="67662"/>
                  </a:cubicBezTo>
                  <a:lnTo>
                    <a:pt x="1536905" y="1851368"/>
                  </a:lnTo>
                  <a:cubicBezTo>
                    <a:pt x="1536905" y="1869313"/>
                    <a:pt x="1529776" y="1886523"/>
                    <a:pt x="1517087" y="1899213"/>
                  </a:cubicBezTo>
                  <a:cubicBezTo>
                    <a:pt x="1504398" y="1911902"/>
                    <a:pt x="1487188" y="1919030"/>
                    <a:pt x="1469242" y="1919030"/>
                  </a:cubicBezTo>
                  <a:lnTo>
                    <a:pt x="67662" y="1919030"/>
                  </a:lnTo>
                  <a:cubicBezTo>
                    <a:pt x="49717" y="1919030"/>
                    <a:pt x="32507" y="1911902"/>
                    <a:pt x="19818" y="1899213"/>
                  </a:cubicBezTo>
                  <a:cubicBezTo>
                    <a:pt x="7129" y="1886523"/>
                    <a:pt x="0" y="1869313"/>
                    <a:pt x="0" y="1851368"/>
                  </a:cubicBezTo>
                  <a:lnTo>
                    <a:pt x="0" y="67662"/>
                  </a:lnTo>
                  <a:cubicBezTo>
                    <a:pt x="0" y="49717"/>
                    <a:pt x="7129" y="32507"/>
                    <a:pt x="19818" y="19818"/>
                  </a:cubicBezTo>
                  <a:cubicBezTo>
                    <a:pt x="32507" y="7129"/>
                    <a:pt x="49717" y="0"/>
                    <a:pt x="676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 bwMode="auto">
            <a:xfrm>
              <a:off x="0" y="-104775"/>
              <a:ext cx="1536905" cy="202380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  <a:defRPr/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 bwMode="auto">
          <a:xfrm rot="0">
            <a:off x="11716874" y="1941479"/>
            <a:ext cx="5249418" cy="6732804"/>
            <a:chOff x="0" y="0"/>
            <a:chExt cx="812800" cy="1042482"/>
          </a:xfrm>
        </p:grpSpPr>
        <p:sp>
          <p:nvSpPr>
            <p:cNvPr id="13" name="Freeform 13" descr="preencoded.png"/>
            <p:cNvSpPr/>
            <p:nvPr/>
          </p:nvSpPr>
          <p:spPr bwMode="auto">
            <a:xfrm rot="0" flipH="0" flipV="0">
              <a:off x="0" y="0"/>
              <a:ext cx="812800" cy="1042482"/>
            </a:xfrm>
            <a:custGeom>
              <a:avLst/>
              <a:gdLst/>
              <a:ahLst/>
              <a:cxnLst/>
              <a:rect l="l" t="t" r="r" b="b"/>
              <a:pathLst>
                <a:path w="812800" h="1042482" fill="norm" stroke="1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042482"/>
                  </a:lnTo>
                  <a:lnTo>
                    <a:pt x="0" y="1042482"/>
                  </a:lnTo>
                  <a:close/>
                </a:path>
              </a:pathLst>
            </a:custGeom>
            <a:blipFill>
              <a:blip r:embed="rId5"/>
              <a:srcRect l="0" t="7246" r="0" b="7246"/>
              <a:stretch/>
            </a:blipFill>
          </p:spPr>
        </p:sp>
      </p:grpSp>
      <p:grpSp>
        <p:nvGrpSpPr>
          <p:cNvPr id="14" name="Group 14"/>
          <p:cNvGrpSpPr/>
          <p:nvPr/>
        </p:nvGrpSpPr>
        <p:grpSpPr bwMode="auto">
          <a:xfrm rot="0">
            <a:off x="1028699" y="1202887"/>
            <a:ext cx="7169628" cy="7938910"/>
            <a:chOff x="0" y="0"/>
            <a:chExt cx="7169628" cy="7938910"/>
          </a:xfrm>
        </p:grpSpPr>
        <p:sp>
          <p:nvSpPr>
            <p:cNvPr id="15" name="TextBox 15"/>
            <p:cNvSpPr txBox="1"/>
            <p:nvPr/>
          </p:nvSpPr>
          <p:spPr bwMode="auto">
            <a:xfrm rot="0">
              <a:off x="0" y="0"/>
              <a:ext cx="7169628" cy="4088489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365"/>
                </a:lnSpc>
                <a:defRPr/>
              </a:pPr>
              <a:r>
                <a:rPr lang="en-US" sz="5550" b="1" u="none" strike="noStrike">
                  <a:solidFill>
                    <a:schemeClr val="bg1"/>
                  </a:solidFill>
                  <a:latin typeface="Arimo"/>
                  <a:ea typeface="Arimo"/>
                  <a:cs typeface="Arimo"/>
                </a:rPr>
                <a:t>Smart Flood Detection System: Safeguarding Nepal's Communities from Monsoon Disasters</a:t>
              </a:r>
              <a:endParaRPr b="1" u="none">
                <a:solidFill>
                  <a:schemeClr val="bg1"/>
                </a:solidFill>
              </a:endParaRPr>
            </a:p>
          </p:txBody>
        </p:sp>
        <p:sp>
          <p:nvSpPr>
            <p:cNvPr id="16" name="TextBox 16"/>
            <p:cNvSpPr txBox="1"/>
            <p:nvPr/>
          </p:nvSpPr>
          <p:spPr bwMode="auto">
            <a:xfrm rot="0">
              <a:off x="0" y="4599750"/>
              <a:ext cx="7162788" cy="888809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4"/>
                </a:lnSpc>
                <a:defRPr/>
              </a:pPr>
              <a:r>
                <a:rPr lang="en-US" sz="2750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</a:rPr>
                <a:t>This presentation addresses the critical challenge of water damage in Nepal.</a:t>
              </a:r>
              <a:endParaRPr/>
            </a:p>
          </p:txBody>
        </p:sp>
        <p:sp>
          <p:nvSpPr>
            <p:cNvPr id="17" name="TextBox 17"/>
            <p:cNvSpPr txBox="1"/>
            <p:nvPr/>
          </p:nvSpPr>
          <p:spPr bwMode="auto">
            <a:xfrm rot="0">
              <a:off x="0" y="5824926"/>
              <a:ext cx="7162788" cy="888809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4"/>
                </a:lnSpc>
                <a:defRPr/>
              </a:pPr>
              <a:r>
                <a:rPr lang="en-US" sz="2750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</a:rPr>
                <a:t>Our Arduino-powered solution offers early leak and flood detection.</a:t>
              </a:r>
              <a:endParaRPr/>
            </a:p>
          </p:txBody>
        </p:sp>
        <p:sp>
          <p:nvSpPr>
            <p:cNvPr id="18" name="TextBox 18"/>
            <p:cNvSpPr txBox="1"/>
            <p:nvPr/>
          </p:nvSpPr>
          <p:spPr bwMode="auto">
            <a:xfrm rot="0">
              <a:off x="0" y="7050101"/>
              <a:ext cx="7162788" cy="888809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4"/>
                </a:lnSpc>
                <a:defRPr/>
              </a:pPr>
              <a:r>
                <a:rPr lang="en-US" sz="2750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</a:rPr>
                <a:t>We focus on monsoon resilience, aiming to reduce human and economic losses.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 fill="norm" stroke="1" extrusionOk="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 bwMode="auto"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 bwMode="auto">
            <a:xfrm rot="0" flipH="0" flipV="0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 fill="norm" stroke="1" extrusionOk="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47AC8"/>
            </a:solidFill>
          </p:spPr>
        </p:sp>
      </p:grpSp>
      <p:sp>
        <p:nvSpPr>
          <p:cNvPr id="6" name="Freeform 6" descr="preencoded.png"/>
          <p:cNvSpPr/>
          <p:nvPr/>
        </p:nvSpPr>
        <p:spPr bwMode="auto">
          <a:xfrm rot="0" flipH="0" flipV="0"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 fill="norm" stroke="1" extrusionOk="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7" name="TextBox 7"/>
          <p:cNvSpPr txBox="1"/>
          <p:nvPr/>
        </p:nvSpPr>
        <p:spPr bwMode="auto">
          <a:xfrm rot="0">
            <a:off x="7850236" y="2640210"/>
            <a:ext cx="9445885" cy="1762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  <a:defRPr/>
            </a:pPr>
            <a:r>
              <a:rPr lang="en-US" sz="5550" b="1">
                <a:solidFill>
                  <a:srgbClr val="FFFFFF"/>
                </a:solidFill>
                <a:latin typeface="Prata"/>
                <a:ea typeface="Prata"/>
                <a:cs typeface="Prata"/>
              </a:rPr>
              <a:t>Conclusion: Protecting Lives, Securing Futures</a:t>
            </a:r>
            <a:endParaRPr b="1"/>
          </a:p>
        </p:txBody>
      </p:sp>
      <p:sp>
        <p:nvSpPr>
          <p:cNvPr id="8" name="TextBox 8"/>
          <p:cNvSpPr txBox="1"/>
          <p:nvPr/>
        </p:nvSpPr>
        <p:spPr bwMode="auto">
          <a:xfrm rot="0">
            <a:off x="7850237" y="4751635"/>
            <a:ext cx="9445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Our system offers a proactive solution for Nepal's monsoon challenges.</a:t>
            </a:r>
            <a:endParaRPr/>
          </a:p>
        </p:txBody>
      </p:sp>
      <p:sp>
        <p:nvSpPr>
          <p:cNvPr id="9" name="TextBox 9"/>
          <p:cNvSpPr txBox="1"/>
          <p:nvPr/>
        </p:nvSpPr>
        <p:spPr bwMode="auto">
          <a:xfrm rot="0">
            <a:off x="7850237" y="5524202"/>
            <a:ext cx="9445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We empower communities with crucial early warning capabilities.</a:t>
            </a:r>
            <a:endParaRPr/>
          </a:p>
        </p:txBody>
      </p:sp>
      <p:sp>
        <p:nvSpPr>
          <p:cNvPr id="10" name="TextBox 10"/>
          <p:cNvSpPr txBox="1"/>
          <p:nvPr/>
        </p:nvSpPr>
        <p:spPr bwMode="auto">
          <a:xfrm rot="0">
            <a:off x="7850237" y="6296769"/>
            <a:ext cx="9445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Leveraging accessible technology, we aim for significant impact.</a:t>
            </a:r>
            <a:endParaRPr/>
          </a:p>
        </p:txBody>
      </p:sp>
      <p:sp>
        <p:nvSpPr>
          <p:cNvPr id="11" name="TextBox 11"/>
          <p:cNvSpPr txBox="1"/>
          <p:nvPr/>
        </p:nvSpPr>
        <p:spPr bwMode="auto">
          <a:xfrm rot="0">
            <a:off x="7850236" y="7069335"/>
            <a:ext cx="9448765" cy="452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We seek partnerships to deploy flood across vulnerable regions.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 fill="norm" stroke="1" extrusionOk="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 bwMode="auto"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 bwMode="auto">
            <a:xfrm rot="0" flipH="0" flipV="0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 fill="norm" stroke="1" extrusionOk="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47AC8"/>
            </a:solidFill>
          </p:spPr>
        </p:sp>
      </p:grpSp>
      <p:sp>
        <p:nvSpPr>
          <p:cNvPr id="7" name="TextBox 7"/>
          <p:cNvSpPr txBox="1"/>
          <p:nvPr/>
        </p:nvSpPr>
        <p:spPr bwMode="auto">
          <a:xfrm rot="0">
            <a:off x="3735437" y="5608735"/>
            <a:ext cx="9459205" cy="881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  <a:defRPr/>
            </a:pPr>
            <a:r>
              <a:rPr lang="en-US" sz="5550" b="1">
                <a:solidFill>
                  <a:srgbClr val="FFFFFF"/>
                </a:solidFill>
                <a:latin typeface="Prata"/>
                <a:ea typeface="Prata"/>
                <a:cs typeface="Prata"/>
              </a:rPr>
              <a:t>Thanks For the Opportunity</a:t>
            </a:r>
            <a:endParaRPr b="1"/>
          </a:p>
        </p:txBody>
      </p:sp>
      <p:sp>
        <p:nvSpPr>
          <p:cNvPr id="8" name="TextBox 8"/>
          <p:cNvSpPr txBox="1"/>
          <p:nvPr/>
        </p:nvSpPr>
        <p:spPr bwMode="auto">
          <a:xfrm rot="0">
            <a:off x="3525887" y="5382368"/>
            <a:ext cx="9445885" cy="452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  <a:defRPr/>
            </a:pPr>
            <a:endParaRPr/>
          </a:p>
        </p:txBody>
      </p:sp>
      <p:sp>
        <p:nvSpPr>
          <p:cNvPr id="207186644" name=""/>
          <p:cNvSpPr txBox="1"/>
          <p:nvPr/>
        </p:nvSpPr>
        <p:spPr bwMode="auto">
          <a:xfrm rot="0" flipH="0" flipV="0">
            <a:off x="1075320" y="6705599"/>
            <a:ext cx="15134039" cy="2530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4800"/>
              <a:t>Presented by :</a:t>
            </a:r>
            <a:endParaRPr sz="4800"/>
          </a:p>
          <a:p>
            <a:pPr>
              <a:defRPr/>
            </a:pPr>
            <a:endParaRPr sz="2200"/>
          </a:p>
          <a:p>
            <a:pPr>
              <a:defRPr/>
            </a:pPr>
            <a:r>
              <a:rPr sz="3000"/>
              <a:t>Abhishek Dhakal                </a:t>
            </a:r>
            <a:r>
              <a:rPr sz="3000"/>
              <a:t>                                                                                                  Shrijan Prokhrel      </a:t>
            </a:r>
            <a:endParaRPr sz="3000"/>
          </a:p>
          <a:p>
            <a:pPr>
              <a:defRPr/>
            </a:pPr>
            <a:r>
              <a:rPr sz="3000"/>
              <a:t>Sushank Ghimire    </a:t>
            </a:r>
            <a:r>
              <a:rPr sz="3000"/>
              <a:t>                                                                                                              Sudip Bhattarai </a:t>
            </a:r>
            <a:endParaRPr sz="3000"/>
          </a:p>
          <a:p>
            <a:pPr>
              <a:defRPr/>
            </a:pPr>
            <a:r>
              <a:rPr sz="3000"/>
              <a:t>Sudin Prasad Kafle</a:t>
            </a:r>
            <a:endParaRPr sz="3000"/>
          </a:p>
        </p:txBody>
      </p:sp>
      <p:pic>
        <p:nvPicPr>
          <p:cNvPr id="390808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076824" y="767506"/>
            <a:ext cx="5459774" cy="4667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80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080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8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 fill="norm" stroke="1" extrusionOk="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 bwMode="auto"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 bwMode="auto">
            <a:xfrm rot="0" flipH="0" flipV="0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 fill="norm" stroke="1" extrusionOk="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47AC8"/>
            </a:solidFill>
          </p:spPr>
        </p:sp>
      </p:grpSp>
      <p:sp>
        <p:nvSpPr>
          <p:cNvPr id="6" name="Freeform 6" descr="preencoded.png"/>
          <p:cNvSpPr/>
          <p:nvPr/>
        </p:nvSpPr>
        <p:spPr bwMode="auto">
          <a:xfrm rot="0" flipH="0" flipV="0">
            <a:off x="0" y="0"/>
            <a:ext cx="18288000" cy="3322588"/>
          </a:xfrm>
          <a:custGeom>
            <a:avLst/>
            <a:gdLst/>
            <a:ahLst/>
            <a:cxnLst/>
            <a:rect l="l" t="t" r="r" b="b"/>
            <a:pathLst>
              <a:path w="18288000" h="3322588" fill="norm" stroke="1" extrusionOk="0">
                <a:moveTo>
                  <a:pt x="0" y="0"/>
                </a:moveTo>
                <a:lnTo>
                  <a:pt x="18288000" y="0"/>
                </a:lnTo>
                <a:lnTo>
                  <a:pt x="18288000" y="3322588"/>
                </a:lnTo>
                <a:lnTo>
                  <a:pt x="0" y="3322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23" r="0" b="23"/>
            <a:stretch/>
          </a:blipFill>
        </p:spPr>
      </p:sp>
      <p:sp>
        <p:nvSpPr>
          <p:cNvPr id="7" name="TextBox 7"/>
          <p:cNvSpPr txBox="1"/>
          <p:nvPr/>
        </p:nvSpPr>
        <p:spPr bwMode="auto">
          <a:xfrm rot="0">
            <a:off x="930324" y="4015381"/>
            <a:ext cx="14671686" cy="825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  <a:defRPr/>
            </a:pPr>
            <a:r>
              <a:rPr lang="en-US" sz="5200" b="1">
                <a:solidFill>
                  <a:srgbClr val="FFFFFF"/>
                </a:solidFill>
                <a:latin typeface="Prata"/>
                <a:ea typeface="Prata"/>
                <a:cs typeface="Prata"/>
              </a:rPr>
              <a:t>The Challenge: Nepal's Monsoon Vulnerability</a:t>
            </a:r>
            <a:endParaRPr b="1"/>
          </a:p>
        </p:txBody>
      </p:sp>
      <p:sp>
        <p:nvSpPr>
          <p:cNvPr id="8" name="TextBox 8"/>
          <p:cNvSpPr txBox="1"/>
          <p:nvPr/>
        </p:nvSpPr>
        <p:spPr bwMode="auto">
          <a:xfrm rot="0">
            <a:off x="930324" y="5187553"/>
            <a:ext cx="16427710" cy="42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  <a:defRPr/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</a:rPr>
              <a:t>Nepal's annual monsoon brings 80% of its rainfall.</a:t>
            </a:r>
            <a:endParaRPr sz="2400"/>
          </a:p>
        </p:txBody>
      </p:sp>
      <p:sp>
        <p:nvSpPr>
          <p:cNvPr id="9" name="TextBox 9"/>
          <p:cNvSpPr txBox="1"/>
          <p:nvPr/>
        </p:nvSpPr>
        <p:spPr bwMode="auto">
          <a:xfrm rot="0">
            <a:off x="930324" y="5705771"/>
            <a:ext cx="16427710" cy="42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  <a:defRPr/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</a:rPr>
              <a:t>It causes over 300 landslides and floods each year.</a:t>
            </a:r>
            <a:endParaRPr sz="2400"/>
          </a:p>
        </p:txBody>
      </p:sp>
      <p:grpSp>
        <p:nvGrpSpPr>
          <p:cNvPr id="10" name="Group 10"/>
          <p:cNvGrpSpPr/>
          <p:nvPr/>
        </p:nvGrpSpPr>
        <p:grpSpPr bwMode="auto">
          <a:xfrm rot="0">
            <a:off x="925562" y="6520457"/>
            <a:ext cx="16436876" cy="2317700"/>
            <a:chOff x="0" y="0"/>
            <a:chExt cx="21915835" cy="3090267"/>
          </a:xfrm>
        </p:grpSpPr>
        <p:sp>
          <p:nvSpPr>
            <p:cNvPr id="11" name="Freeform 11"/>
            <p:cNvSpPr/>
            <p:nvPr/>
          </p:nvSpPr>
          <p:spPr bwMode="auto">
            <a:xfrm rot="0" flipH="0" flipV="0">
              <a:off x="0" y="0"/>
              <a:ext cx="21915881" cy="3090291"/>
            </a:xfrm>
            <a:custGeom>
              <a:avLst/>
              <a:gdLst/>
              <a:ahLst/>
              <a:cxnLst/>
              <a:rect l="l" t="t" r="r" b="b"/>
              <a:pathLst>
                <a:path w="21915881" h="3090291" fill="norm" stroke="1" extrusionOk="0">
                  <a:moveTo>
                    <a:pt x="0" y="59563"/>
                  </a:moveTo>
                  <a:cubicBezTo>
                    <a:pt x="0" y="26670"/>
                    <a:pt x="26797" y="0"/>
                    <a:pt x="59690" y="0"/>
                  </a:cubicBezTo>
                  <a:lnTo>
                    <a:pt x="21856192" y="0"/>
                  </a:lnTo>
                  <a:lnTo>
                    <a:pt x="21856192" y="6350"/>
                  </a:lnTo>
                  <a:lnTo>
                    <a:pt x="21856192" y="0"/>
                  </a:lnTo>
                  <a:cubicBezTo>
                    <a:pt x="21889084" y="0"/>
                    <a:pt x="21915881" y="26670"/>
                    <a:pt x="21915881" y="59563"/>
                  </a:cubicBezTo>
                  <a:lnTo>
                    <a:pt x="21909531" y="59563"/>
                  </a:lnTo>
                  <a:lnTo>
                    <a:pt x="21915881" y="59563"/>
                  </a:lnTo>
                  <a:lnTo>
                    <a:pt x="21915881" y="3030728"/>
                  </a:lnTo>
                  <a:lnTo>
                    <a:pt x="21909531" y="3030728"/>
                  </a:lnTo>
                  <a:lnTo>
                    <a:pt x="21915881" y="3030728"/>
                  </a:lnTo>
                  <a:cubicBezTo>
                    <a:pt x="21915881" y="3063621"/>
                    <a:pt x="21889084" y="3090291"/>
                    <a:pt x="21856192" y="3090291"/>
                  </a:cubicBezTo>
                  <a:lnTo>
                    <a:pt x="21856192" y="3083941"/>
                  </a:lnTo>
                  <a:lnTo>
                    <a:pt x="21856192" y="3090291"/>
                  </a:lnTo>
                  <a:lnTo>
                    <a:pt x="59690" y="3090291"/>
                  </a:lnTo>
                  <a:lnTo>
                    <a:pt x="59690" y="3083941"/>
                  </a:lnTo>
                  <a:lnTo>
                    <a:pt x="59690" y="3090291"/>
                  </a:lnTo>
                  <a:cubicBezTo>
                    <a:pt x="26797" y="3090291"/>
                    <a:pt x="0" y="3063621"/>
                    <a:pt x="0" y="3030728"/>
                  </a:cubicBezTo>
                  <a:lnTo>
                    <a:pt x="0" y="59563"/>
                  </a:lnTo>
                  <a:lnTo>
                    <a:pt x="6350" y="59563"/>
                  </a:lnTo>
                  <a:lnTo>
                    <a:pt x="0" y="59563"/>
                  </a:lnTo>
                  <a:moveTo>
                    <a:pt x="12700" y="59563"/>
                  </a:moveTo>
                  <a:lnTo>
                    <a:pt x="12700" y="3030728"/>
                  </a:lnTo>
                  <a:lnTo>
                    <a:pt x="6350" y="3030728"/>
                  </a:lnTo>
                  <a:lnTo>
                    <a:pt x="12700" y="3030728"/>
                  </a:lnTo>
                  <a:cubicBezTo>
                    <a:pt x="12700" y="3056509"/>
                    <a:pt x="33655" y="3077591"/>
                    <a:pt x="59690" y="3077591"/>
                  </a:cubicBezTo>
                  <a:lnTo>
                    <a:pt x="21856192" y="3077591"/>
                  </a:lnTo>
                  <a:cubicBezTo>
                    <a:pt x="21882227" y="3077591"/>
                    <a:pt x="21903181" y="3056636"/>
                    <a:pt x="21903181" y="3030728"/>
                  </a:cubicBezTo>
                  <a:lnTo>
                    <a:pt x="21903181" y="59563"/>
                  </a:lnTo>
                  <a:cubicBezTo>
                    <a:pt x="21903181" y="33782"/>
                    <a:pt x="21882227" y="12700"/>
                    <a:pt x="21856192" y="12700"/>
                  </a:cubicBezTo>
                  <a:lnTo>
                    <a:pt x="59690" y="12700"/>
                  </a:lnTo>
                  <a:lnTo>
                    <a:pt x="59690" y="6350"/>
                  </a:lnTo>
                  <a:lnTo>
                    <a:pt x="59690" y="12700"/>
                  </a:lnTo>
                  <a:cubicBezTo>
                    <a:pt x="33655" y="12700"/>
                    <a:pt x="12700" y="33655"/>
                    <a:pt x="12700" y="59563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 bwMode="auto">
          <a:xfrm rot="0">
            <a:off x="958900" y="7277622"/>
            <a:ext cx="16408301" cy="763040"/>
            <a:chOff x="0" y="0"/>
            <a:chExt cx="21877735" cy="1017388"/>
          </a:xfrm>
        </p:grpSpPr>
        <p:sp>
          <p:nvSpPr>
            <p:cNvPr id="13" name="Freeform 13"/>
            <p:cNvSpPr/>
            <p:nvPr/>
          </p:nvSpPr>
          <p:spPr bwMode="auto">
            <a:xfrm rot="0" flipH="0" flipV="0">
              <a:off x="0" y="0"/>
              <a:ext cx="21877782" cy="1017397"/>
            </a:xfrm>
            <a:custGeom>
              <a:avLst/>
              <a:gdLst/>
              <a:ahLst/>
              <a:cxnLst/>
              <a:rect l="l" t="t" r="r" b="b"/>
              <a:pathLst>
                <a:path w="21877782" h="1017397" fill="norm" stroke="1" extrusionOk="0">
                  <a:moveTo>
                    <a:pt x="0" y="0"/>
                  </a:moveTo>
                  <a:lnTo>
                    <a:pt x="21877782" y="0"/>
                  </a:lnTo>
                  <a:lnTo>
                    <a:pt x="21877782" y="1017397"/>
                  </a:lnTo>
                  <a:lnTo>
                    <a:pt x="0" y="1017397"/>
                  </a:lnTo>
                  <a:close/>
                </a:path>
              </a:pathLst>
            </a:custGeom>
            <a:solidFill>
              <a:srgbClr val="5F97EB">
                <a:alpha val="0"/>
              </a:srgbClr>
            </a:solidFill>
          </p:spPr>
        </p:sp>
      </p:grpSp>
      <p:sp>
        <p:nvSpPr>
          <p:cNvPr id="14" name="TextBox 14"/>
          <p:cNvSpPr txBox="1"/>
          <p:nvPr/>
        </p:nvSpPr>
        <p:spPr bwMode="auto">
          <a:xfrm rot="0">
            <a:off x="1205655" y="7289601"/>
            <a:ext cx="7668133" cy="27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5" name="TextBox 15"/>
          <p:cNvSpPr txBox="1"/>
          <p:nvPr/>
        </p:nvSpPr>
        <p:spPr bwMode="auto">
          <a:xfrm rot="0">
            <a:off x="9414569" y="7351290"/>
            <a:ext cx="7668133" cy="42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  <a:defRPr/>
            </a:pPr>
            <a:endParaRPr/>
          </a:p>
        </p:txBody>
      </p:sp>
      <p:grpSp>
        <p:nvGrpSpPr>
          <p:cNvPr id="16" name="Group 16"/>
          <p:cNvGrpSpPr/>
          <p:nvPr/>
        </p:nvGrpSpPr>
        <p:grpSpPr bwMode="auto">
          <a:xfrm rot="0">
            <a:off x="925562" y="8040663"/>
            <a:ext cx="16408301" cy="763040"/>
            <a:chOff x="0" y="0"/>
            <a:chExt cx="21877735" cy="1017388"/>
          </a:xfrm>
        </p:grpSpPr>
        <p:sp>
          <p:nvSpPr>
            <p:cNvPr id="17" name="Freeform 17"/>
            <p:cNvSpPr/>
            <p:nvPr/>
          </p:nvSpPr>
          <p:spPr bwMode="auto">
            <a:xfrm rot="0" flipH="0" flipV="0">
              <a:off x="0" y="0"/>
              <a:ext cx="21877782" cy="1017397"/>
            </a:xfrm>
            <a:custGeom>
              <a:avLst/>
              <a:gdLst/>
              <a:ahLst/>
              <a:cxnLst/>
              <a:rect l="l" t="t" r="r" b="b"/>
              <a:pathLst>
                <a:path w="21877782" h="1017397" fill="norm" stroke="1" extrusionOk="0">
                  <a:moveTo>
                    <a:pt x="0" y="0"/>
                  </a:moveTo>
                  <a:lnTo>
                    <a:pt x="21877782" y="0"/>
                  </a:lnTo>
                  <a:lnTo>
                    <a:pt x="21877782" y="1017397"/>
                  </a:lnTo>
                  <a:lnTo>
                    <a:pt x="0" y="10173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8" name="TextBox 18"/>
          <p:cNvSpPr txBox="1"/>
          <p:nvPr/>
        </p:nvSpPr>
        <p:spPr bwMode="auto">
          <a:xfrm rot="0">
            <a:off x="1205655" y="8104880"/>
            <a:ext cx="7668133" cy="27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9" name="TextBox 19"/>
          <p:cNvSpPr txBox="1"/>
          <p:nvPr/>
        </p:nvSpPr>
        <p:spPr bwMode="auto">
          <a:xfrm rot="0">
            <a:off x="9414569" y="8114331"/>
            <a:ext cx="7668133" cy="27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defRPr/>
            </a:pPr>
            <a:endParaRPr/>
          </a:p>
        </p:txBody>
      </p:sp>
      <p:grpSp>
        <p:nvGrpSpPr>
          <p:cNvPr id="20" name="Group 20"/>
          <p:cNvGrpSpPr/>
          <p:nvPr/>
        </p:nvGrpSpPr>
        <p:grpSpPr bwMode="auto">
          <a:xfrm rot="0">
            <a:off x="939850" y="8769251"/>
            <a:ext cx="16408301" cy="763040"/>
            <a:chOff x="0" y="0"/>
            <a:chExt cx="21877735" cy="1017388"/>
          </a:xfrm>
        </p:grpSpPr>
        <p:sp>
          <p:nvSpPr>
            <p:cNvPr id="21" name="Freeform 21"/>
            <p:cNvSpPr/>
            <p:nvPr/>
          </p:nvSpPr>
          <p:spPr bwMode="auto">
            <a:xfrm rot="0" flipH="0" flipV="0">
              <a:off x="0" y="0"/>
              <a:ext cx="21877782" cy="1017397"/>
            </a:xfrm>
            <a:custGeom>
              <a:avLst/>
              <a:gdLst/>
              <a:ahLst/>
              <a:cxnLst/>
              <a:rect l="l" t="t" r="r" b="b"/>
              <a:pathLst>
                <a:path w="21877782" h="1017397" fill="norm" stroke="1" extrusionOk="0">
                  <a:moveTo>
                    <a:pt x="0" y="0"/>
                  </a:moveTo>
                  <a:lnTo>
                    <a:pt x="21877782" y="0"/>
                  </a:lnTo>
                  <a:lnTo>
                    <a:pt x="21877782" y="1017397"/>
                  </a:lnTo>
                  <a:lnTo>
                    <a:pt x="0" y="101739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22" name="TextBox 22"/>
          <p:cNvSpPr txBox="1"/>
          <p:nvPr/>
        </p:nvSpPr>
        <p:spPr bwMode="auto">
          <a:xfrm rot="0">
            <a:off x="1205655" y="8857206"/>
            <a:ext cx="7668133" cy="27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3" name="TextBox 23"/>
          <p:cNvSpPr txBox="1"/>
          <p:nvPr/>
        </p:nvSpPr>
        <p:spPr bwMode="auto">
          <a:xfrm rot="0">
            <a:off x="9414569" y="8857206"/>
            <a:ext cx="7668133" cy="27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4" name="TextBox 24"/>
          <p:cNvSpPr txBox="1"/>
          <p:nvPr/>
        </p:nvSpPr>
        <p:spPr bwMode="auto">
          <a:xfrm rot="0">
            <a:off x="939849" y="6212605"/>
            <a:ext cx="16427710" cy="42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  <a:defRPr/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</a:rPr>
              <a:t>These disasters result in significant economic and human tolls.</a:t>
            </a:r>
            <a:endParaRPr sz="2400"/>
          </a:p>
        </p:txBody>
      </p:sp>
      <p:graphicFrame>
        <p:nvGraphicFramePr>
          <p:cNvPr id="1352662469" name=""/>
          <p:cNvGraphicFramePr>
            <a:graphicFrameLocks xmlns:a="http://schemas.openxmlformats.org/drawingml/2006/main"/>
          </p:cNvGraphicFramePr>
          <p:nvPr/>
        </p:nvGraphicFramePr>
        <p:xfrm>
          <a:off x="939849" y="7088123"/>
          <a:ext cx="16799312" cy="2935992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{3C2FFA5D-87B4-456A-9821-1D502468CF0F}</a:tableStyleId>
              </a:tblPr>
              <a:tblGrid>
                <a:gridCol w="8399656"/>
                <a:gridCol w="8399656"/>
              </a:tblGrid>
              <a:tr h="993975">
                <a:tc>
                  <a:txBody>
                    <a:bodyPr/>
                    <a:p>
                      <a:pPr algn="l">
                        <a:lnSpc>
                          <a:spcPts val="3311"/>
                        </a:lnSpc>
                        <a:defRPr/>
                      </a:pPr>
                      <a:r>
                        <a:rPr lang="en-US" sz="2400" b="1" i="0" u="none" strike="noStrike" cap="none" spc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</a:rPr>
                        <a:t>Annual economic loss:</a:t>
                      </a:r>
                      <a:endParaRPr sz="2400"/>
                    </a:p>
                    <a:p>
                      <a:pPr>
                        <a:defRPr/>
                      </a:pPr>
                      <a:endParaRPr sz="24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ts val="3311"/>
                        </a:lnSpc>
                        <a:defRPr/>
                      </a:pPr>
                      <a:r>
                        <a:rPr lang="en-US" sz="2400" b="1" i="0" u="none" strike="noStrike" cap="none" spc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</a:rPr>
                        <a:t>Rs 32cr/year</a:t>
                      </a:r>
                      <a:endParaRPr sz="2400"/>
                    </a:p>
                    <a:p>
                      <a:pPr>
                        <a:defRPr/>
                      </a:pPr>
                      <a:endParaRPr sz="2400"/>
                    </a:p>
                  </a:txBody>
                  <a:tcPr/>
                </a:tc>
              </a:tr>
              <a:tr h="993975">
                <a:tc>
                  <a:txBody>
                    <a:bodyPr/>
                    <a:p>
                      <a:pPr algn="l">
                        <a:lnSpc>
                          <a:spcPts val="3311"/>
                        </a:lnSpc>
                        <a:defRPr/>
                      </a:pPr>
                      <a:r>
                        <a:rPr lang="en-US" sz="2400" b="0" i="0" u="none" strike="noStrike" cap="none" spc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</a:rPr>
                        <a:t>Lives lost annually:</a:t>
                      </a:r>
                      <a:endParaRPr sz="2400"/>
                    </a:p>
                    <a:p>
                      <a:pPr>
                        <a:defRPr/>
                      </a:pPr>
                      <a:endParaRPr sz="24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ts val="3311"/>
                        </a:lnSpc>
                        <a:defRPr/>
                      </a:pPr>
                      <a:r>
                        <a:rPr lang="en-US" sz="2400" b="0" i="0" u="none" strike="noStrike" cap="none" spc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</a:rPr>
                        <a:t>1000+</a:t>
                      </a:r>
                      <a:endParaRPr sz="2400"/>
                    </a:p>
                    <a:p>
                      <a:pPr>
                        <a:defRPr/>
                      </a:pPr>
                      <a:endParaRPr sz="2400"/>
                    </a:p>
                  </a:txBody>
                  <a:tcPr/>
                </a:tc>
              </a:tr>
              <a:tr h="948042">
                <a:tc>
                  <a:txBody>
                    <a:bodyPr/>
                    <a:p>
                      <a:pPr algn="l">
                        <a:lnSpc>
                          <a:spcPts val="3311"/>
                        </a:lnSpc>
                        <a:defRPr/>
                      </a:pPr>
                      <a:r>
                        <a:rPr lang="en-US" sz="2400" b="0" i="0" u="none" strike="noStrike" cap="none" spc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</a:rPr>
                        <a:t>People affected since 2018:</a:t>
                      </a:r>
                      <a:endParaRPr sz="2400"/>
                    </a:p>
                    <a:p>
                      <a:pPr>
                        <a:defRPr/>
                      </a:pPr>
                      <a:endParaRPr sz="24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ts val="3311"/>
                        </a:lnSpc>
                        <a:defRPr/>
                      </a:pPr>
                      <a:r>
                        <a:rPr lang="en-US" sz="2400" b="0" i="0" u="none" strike="noStrike" cap="none" spc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</a:rPr>
                        <a:t>1.2M+</a:t>
                      </a:r>
                      <a:endParaRPr sz="2400"/>
                    </a:p>
                    <a:p>
                      <a:pPr>
                        <a:defRPr/>
                      </a:pPr>
                      <a:endParaRPr sz="2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6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13526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 fill="norm" stroke="1" extrusionOk="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 bwMode="auto"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 bwMode="auto">
            <a:xfrm rot="0" flipH="0" flipV="0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 fill="norm" stroke="1" extrusionOk="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47AC8"/>
            </a:solidFill>
          </p:spPr>
        </p:sp>
      </p:grpSp>
      <p:sp>
        <p:nvSpPr>
          <p:cNvPr id="6" name="Freeform 6" descr="preencoded.png"/>
          <p:cNvSpPr/>
          <p:nvPr/>
        </p:nvSpPr>
        <p:spPr bwMode="auto">
          <a:xfrm rot="0" flipH="0" flipV="0"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 fill="norm" stroke="1" extrusionOk="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7" name="TextBox 7"/>
          <p:cNvSpPr txBox="1"/>
          <p:nvPr/>
        </p:nvSpPr>
        <p:spPr bwMode="auto">
          <a:xfrm rot="0">
            <a:off x="937616" y="717948"/>
            <a:ext cx="9555125" cy="166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2"/>
              </a:lnSpc>
              <a:defRPr/>
            </a:pPr>
            <a:r>
              <a:rPr lang="en-US" sz="5250" b="1">
                <a:solidFill>
                  <a:srgbClr val="FFFFFF"/>
                </a:solidFill>
                <a:latin typeface="Prata"/>
                <a:ea typeface="Prata"/>
                <a:cs typeface="Prata"/>
              </a:rPr>
              <a:t>Our Solution: Arduino-Powered Precision</a:t>
            </a:r>
            <a:endParaRPr b="1"/>
          </a:p>
        </p:txBody>
      </p:sp>
      <p:sp>
        <p:nvSpPr>
          <p:cNvPr id="8" name="TextBox 8"/>
          <p:cNvSpPr txBox="1"/>
          <p:nvPr/>
        </p:nvSpPr>
        <p:spPr bwMode="auto">
          <a:xfrm rot="0">
            <a:off x="937617" y="2717899"/>
            <a:ext cx="955476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  <a:defRPr/>
            </a:pPr>
            <a:r>
              <a:rPr lang="en-US" sz="2050">
                <a:solidFill>
                  <a:srgbClr val="FFFFFF"/>
                </a:solidFill>
                <a:latin typeface="Arimo"/>
                <a:ea typeface="Arimo"/>
                <a:cs typeface="Arimo"/>
              </a:rPr>
              <a:t>Our system provides real-time water detection for leaks and floods.</a:t>
            </a:r>
            <a:endParaRPr/>
          </a:p>
        </p:txBody>
      </p:sp>
      <p:grpSp>
        <p:nvGrpSpPr>
          <p:cNvPr id="9" name="Group 9"/>
          <p:cNvGrpSpPr/>
          <p:nvPr/>
        </p:nvGrpSpPr>
        <p:grpSpPr bwMode="auto">
          <a:xfrm rot="0">
            <a:off x="937617" y="3543151"/>
            <a:ext cx="602754" cy="602754"/>
            <a:chOff x="0" y="0"/>
            <a:chExt cx="803672" cy="803672"/>
          </a:xfrm>
        </p:grpSpPr>
        <p:sp>
          <p:nvSpPr>
            <p:cNvPr id="10" name="Freeform 10"/>
            <p:cNvSpPr/>
            <p:nvPr/>
          </p:nvSpPr>
          <p:spPr bwMode="auto">
            <a:xfrm rot="0" flipH="0" flipV="0">
              <a:off x="0" y="0"/>
              <a:ext cx="803656" cy="803656"/>
            </a:xfrm>
            <a:custGeom>
              <a:avLst/>
              <a:gdLst/>
              <a:ahLst/>
              <a:cxnLst/>
              <a:rect l="l" t="t" r="r" b="b"/>
              <a:pathLst>
                <a:path w="803656" h="803656" fill="norm" stroke="1" extrusionOk="0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750062" y="0"/>
                  </a:lnTo>
                  <a:cubicBezTo>
                    <a:pt x="779653" y="0"/>
                    <a:pt x="803656" y="24003"/>
                    <a:pt x="803656" y="53594"/>
                  </a:cubicBezTo>
                  <a:lnTo>
                    <a:pt x="803656" y="750062"/>
                  </a:lnTo>
                  <a:cubicBezTo>
                    <a:pt x="803656" y="779653"/>
                    <a:pt x="779653" y="803656"/>
                    <a:pt x="750062" y="803656"/>
                  </a:cubicBezTo>
                  <a:lnTo>
                    <a:pt x="53594" y="803656"/>
                  </a:lnTo>
                  <a:cubicBezTo>
                    <a:pt x="24003" y="803656"/>
                    <a:pt x="0" y="779653"/>
                    <a:pt x="0" y="750062"/>
                  </a:cubicBezTo>
                  <a:close/>
                </a:path>
              </a:pathLst>
            </a:custGeom>
            <a:solidFill>
              <a:srgbClr val="13171B"/>
            </a:solidFill>
          </p:spPr>
        </p:sp>
      </p:grpSp>
      <p:sp>
        <p:nvSpPr>
          <p:cNvPr id="12" name="TextBox 12"/>
          <p:cNvSpPr txBox="1"/>
          <p:nvPr/>
        </p:nvSpPr>
        <p:spPr bwMode="auto">
          <a:xfrm rot="0">
            <a:off x="1808261" y="3625602"/>
            <a:ext cx="3348781" cy="42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  <a:defRPr/>
            </a:pPr>
            <a:r>
              <a:rPr lang="en-US" sz="2650">
                <a:solidFill>
                  <a:srgbClr val="FFFFFF"/>
                </a:solidFill>
                <a:latin typeface="Prata"/>
                <a:ea typeface="Prata"/>
                <a:cs typeface="Prata"/>
              </a:rPr>
              <a:t>Real-time Detection</a:t>
            </a:r>
            <a:endParaRPr/>
          </a:p>
        </p:txBody>
      </p:sp>
      <p:sp>
        <p:nvSpPr>
          <p:cNvPr id="13" name="TextBox 13"/>
          <p:cNvSpPr txBox="1"/>
          <p:nvPr/>
        </p:nvSpPr>
        <p:spPr bwMode="auto">
          <a:xfrm rot="0">
            <a:off x="1808261" y="4119116"/>
            <a:ext cx="868412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  <a:defRPr/>
            </a:pPr>
            <a:r>
              <a:rPr lang="en-US" sz="2050">
                <a:solidFill>
                  <a:srgbClr val="FFFFFF"/>
                </a:solidFill>
                <a:latin typeface="Arimo"/>
                <a:ea typeface="Arimo"/>
                <a:cs typeface="Arimo"/>
              </a:rPr>
              <a:t>Monitors water presence, overflow, and flooding instantly.</a:t>
            </a:r>
            <a:endParaRPr/>
          </a:p>
        </p:txBody>
      </p:sp>
      <p:grpSp>
        <p:nvGrpSpPr>
          <p:cNvPr id="14" name="Group 14"/>
          <p:cNvGrpSpPr/>
          <p:nvPr/>
        </p:nvGrpSpPr>
        <p:grpSpPr bwMode="auto">
          <a:xfrm rot="0">
            <a:off x="937617" y="5178772"/>
            <a:ext cx="602754" cy="602754"/>
            <a:chOff x="0" y="0"/>
            <a:chExt cx="803672" cy="803672"/>
          </a:xfrm>
        </p:grpSpPr>
        <p:sp>
          <p:nvSpPr>
            <p:cNvPr id="15" name="Freeform 15"/>
            <p:cNvSpPr/>
            <p:nvPr/>
          </p:nvSpPr>
          <p:spPr bwMode="auto">
            <a:xfrm rot="0" flipH="0" flipV="0">
              <a:off x="0" y="0"/>
              <a:ext cx="803656" cy="803656"/>
            </a:xfrm>
            <a:custGeom>
              <a:avLst/>
              <a:gdLst/>
              <a:ahLst/>
              <a:cxnLst/>
              <a:rect l="l" t="t" r="r" b="b"/>
              <a:pathLst>
                <a:path w="803656" h="803656" fill="norm" stroke="1" extrusionOk="0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750062" y="0"/>
                  </a:lnTo>
                  <a:cubicBezTo>
                    <a:pt x="779653" y="0"/>
                    <a:pt x="803656" y="24003"/>
                    <a:pt x="803656" y="53594"/>
                  </a:cubicBezTo>
                  <a:lnTo>
                    <a:pt x="803656" y="750062"/>
                  </a:lnTo>
                  <a:cubicBezTo>
                    <a:pt x="803656" y="779653"/>
                    <a:pt x="779653" y="803656"/>
                    <a:pt x="750062" y="803656"/>
                  </a:cubicBezTo>
                  <a:lnTo>
                    <a:pt x="53594" y="803656"/>
                  </a:lnTo>
                  <a:cubicBezTo>
                    <a:pt x="24003" y="803656"/>
                    <a:pt x="0" y="779653"/>
                    <a:pt x="0" y="750062"/>
                  </a:cubicBezTo>
                  <a:close/>
                </a:path>
              </a:pathLst>
            </a:custGeom>
            <a:solidFill>
              <a:srgbClr val="13171B"/>
            </a:solidFill>
          </p:spPr>
        </p:sp>
      </p:grpSp>
      <p:sp>
        <p:nvSpPr>
          <p:cNvPr id="17" name="TextBox 17"/>
          <p:cNvSpPr txBox="1"/>
          <p:nvPr/>
        </p:nvSpPr>
        <p:spPr bwMode="auto">
          <a:xfrm rot="0">
            <a:off x="1808261" y="5261223"/>
            <a:ext cx="3348781" cy="42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  <a:defRPr/>
            </a:pPr>
            <a:r>
              <a:rPr lang="en-US" sz="2650">
                <a:solidFill>
                  <a:srgbClr val="FFFFFF"/>
                </a:solidFill>
                <a:latin typeface="Prata"/>
                <a:ea typeface="Prata"/>
                <a:cs typeface="Prata"/>
              </a:rPr>
              <a:t>Automated Alerts</a:t>
            </a:r>
            <a:endParaRPr/>
          </a:p>
        </p:txBody>
      </p:sp>
      <p:sp>
        <p:nvSpPr>
          <p:cNvPr id="18" name="TextBox 18"/>
          <p:cNvSpPr txBox="1"/>
          <p:nvPr/>
        </p:nvSpPr>
        <p:spPr bwMode="auto">
          <a:xfrm rot="0">
            <a:off x="1808260" y="5754737"/>
            <a:ext cx="8694200" cy="428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  <a:defRPr/>
            </a:pPr>
            <a:r>
              <a:rPr lang="en-US" sz="2050">
                <a:solidFill>
                  <a:srgbClr val="FFFFFF"/>
                </a:solidFill>
                <a:latin typeface="Arimo"/>
                <a:ea typeface="Arimo"/>
                <a:cs typeface="Arimo"/>
              </a:rPr>
              <a:t>Sends alert notifications to users.</a:t>
            </a:r>
            <a:endParaRPr/>
          </a:p>
        </p:txBody>
      </p:sp>
      <p:grpSp>
        <p:nvGrpSpPr>
          <p:cNvPr id="19" name="Group 19"/>
          <p:cNvGrpSpPr/>
          <p:nvPr/>
        </p:nvGrpSpPr>
        <p:grpSpPr bwMode="auto">
          <a:xfrm rot="0">
            <a:off x="937617" y="6814394"/>
            <a:ext cx="602754" cy="602754"/>
            <a:chOff x="0" y="0"/>
            <a:chExt cx="803672" cy="803672"/>
          </a:xfrm>
        </p:grpSpPr>
        <p:sp>
          <p:nvSpPr>
            <p:cNvPr id="20" name="Freeform 20"/>
            <p:cNvSpPr/>
            <p:nvPr/>
          </p:nvSpPr>
          <p:spPr bwMode="auto">
            <a:xfrm rot="0" flipH="0" flipV="0">
              <a:off x="0" y="0"/>
              <a:ext cx="803656" cy="803656"/>
            </a:xfrm>
            <a:custGeom>
              <a:avLst/>
              <a:gdLst/>
              <a:ahLst/>
              <a:cxnLst/>
              <a:rect l="l" t="t" r="r" b="b"/>
              <a:pathLst>
                <a:path w="803656" h="803656" fill="norm" stroke="1" extrusionOk="0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750062" y="0"/>
                  </a:lnTo>
                  <a:cubicBezTo>
                    <a:pt x="779653" y="0"/>
                    <a:pt x="803656" y="24003"/>
                    <a:pt x="803656" y="53594"/>
                  </a:cubicBezTo>
                  <a:lnTo>
                    <a:pt x="803656" y="750062"/>
                  </a:lnTo>
                  <a:cubicBezTo>
                    <a:pt x="803656" y="779653"/>
                    <a:pt x="779653" y="803656"/>
                    <a:pt x="750062" y="803656"/>
                  </a:cubicBezTo>
                  <a:lnTo>
                    <a:pt x="53594" y="803656"/>
                  </a:lnTo>
                  <a:cubicBezTo>
                    <a:pt x="24003" y="803656"/>
                    <a:pt x="0" y="779653"/>
                    <a:pt x="0" y="750062"/>
                  </a:cubicBezTo>
                  <a:close/>
                </a:path>
              </a:pathLst>
            </a:custGeom>
            <a:solidFill>
              <a:srgbClr val="13171B"/>
            </a:solidFill>
          </p:spPr>
        </p:sp>
      </p:grpSp>
      <p:sp>
        <p:nvSpPr>
          <p:cNvPr id="22" name="TextBox 22"/>
          <p:cNvSpPr txBox="1"/>
          <p:nvPr/>
        </p:nvSpPr>
        <p:spPr bwMode="auto">
          <a:xfrm rot="0">
            <a:off x="1808261" y="6896844"/>
            <a:ext cx="4342061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  <a:defRPr/>
            </a:pPr>
            <a:r>
              <a:rPr lang="en-US" sz="2650">
                <a:solidFill>
                  <a:srgbClr val="FFFFFF"/>
                </a:solidFill>
                <a:latin typeface="Prata"/>
                <a:ea typeface="Prata"/>
                <a:cs typeface="Prata"/>
              </a:rPr>
              <a:t>Proactive Prevention</a:t>
            </a:r>
            <a:endParaRPr/>
          </a:p>
        </p:txBody>
      </p:sp>
      <p:sp>
        <p:nvSpPr>
          <p:cNvPr id="23" name="TextBox 23"/>
          <p:cNvSpPr txBox="1"/>
          <p:nvPr/>
        </p:nvSpPr>
        <p:spPr bwMode="auto">
          <a:xfrm rot="0">
            <a:off x="1808261" y="7390359"/>
            <a:ext cx="868412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  <a:defRPr/>
            </a:pPr>
            <a:r>
              <a:rPr lang="en-US" sz="2050">
                <a:solidFill>
                  <a:srgbClr val="FFFFFF"/>
                </a:solidFill>
                <a:latin typeface="Arimo"/>
                <a:ea typeface="Arimo"/>
                <a:cs typeface="Arimo"/>
              </a:rPr>
              <a:t>Safeguards homes, infrastructure, and agriculture from damage.</a:t>
            </a:r>
            <a:endParaRPr/>
          </a:p>
        </p:txBody>
      </p:sp>
      <p:grpSp>
        <p:nvGrpSpPr>
          <p:cNvPr id="24" name="Group 24"/>
          <p:cNvGrpSpPr/>
          <p:nvPr/>
        </p:nvGrpSpPr>
        <p:grpSpPr bwMode="auto">
          <a:xfrm rot="0">
            <a:off x="937617" y="8450015"/>
            <a:ext cx="602754" cy="602754"/>
            <a:chOff x="0" y="0"/>
            <a:chExt cx="803672" cy="803672"/>
          </a:xfrm>
        </p:grpSpPr>
        <p:sp>
          <p:nvSpPr>
            <p:cNvPr id="25" name="Freeform 25"/>
            <p:cNvSpPr/>
            <p:nvPr/>
          </p:nvSpPr>
          <p:spPr bwMode="auto">
            <a:xfrm rot="0" flipH="0" flipV="0">
              <a:off x="0" y="0"/>
              <a:ext cx="803656" cy="803656"/>
            </a:xfrm>
            <a:custGeom>
              <a:avLst/>
              <a:gdLst/>
              <a:ahLst/>
              <a:cxnLst/>
              <a:rect l="l" t="t" r="r" b="b"/>
              <a:pathLst>
                <a:path w="803656" h="803656" fill="norm" stroke="1" extrusionOk="0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750062" y="0"/>
                  </a:lnTo>
                  <a:cubicBezTo>
                    <a:pt x="779653" y="0"/>
                    <a:pt x="803656" y="24003"/>
                    <a:pt x="803656" y="53594"/>
                  </a:cubicBezTo>
                  <a:lnTo>
                    <a:pt x="803656" y="750062"/>
                  </a:lnTo>
                  <a:cubicBezTo>
                    <a:pt x="803656" y="779653"/>
                    <a:pt x="779653" y="803656"/>
                    <a:pt x="750062" y="803656"/>
                  </a:cubicBezTo>
                  <a:lnTo>
                    <a:pt x="53594" y="803656"/>
                  </a:lnTo>
                  <a:cubicBezTo>
                    <a:pt x="24003" y="803656"/>
                    <a:pt x="0" y="779653"/>
                    <a:pt x="0" y="750062"/>
                  </a:cubicBezTo>
                  <a:close/>
                </a:path>
              </a:pathLst>
            </a:custGeom>
            <a:solidFill>
              <a:srgbClr val="13171B"/>
            </a:solidFill>
          </p:spPr>
        </p:sp>
      </p:grpSp>
      <p:sp>
        <p:nvSpPr>
          <p:cNvPr id="27" name="TextBox 27"/>
          <p:cNvSpPr txBox="1"/>
          <p:nvPr/>
        </p:nvSpPr>
        <p:spPr bwMode="auto">
          <a:xfrm rot="0">
            <a:off x="1808261" y="8532465"/>
            <a:ext cx="3348781" cy="42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  <a:defRPr/>
            </a:pPr>
            <a:r>
              <a:rPr lang="en-US" sz="2650">
                <a:solidFill>
                  <a:srgbClr val="FFFFFF"/>
                </a:solidFill>
                <a:latin typeface="Prata"/>
                <a:ea typeface="Prata"/>
                <a:cs typeface="Prata"/>
              </a:rPr>
              <a:t>Cost-Effective</a:t>
            </a:r>
            <a:endParaRPr/>
          </a:p>
        </p:txBody>
      </p:sp>
      <p:sp>
        <p:nvSpPr>
          <p:cNvPr id="28" name="TextBox 28"/>
          <p:cNvSpPr txBox="1"/>
          <p:nvPr/>
        </p:nvSpPr>
        <p:spPr bwMode="auto">
          <a:xfrm rot="0">
            <a:off x="1808261" y="9025979"/>
            <a:ext cx="868412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  <a:defRPr/>
            </a:pPr>
            <a:r>
              <a:rPr lang="en-US" sz="2050">
                <a:solidFill>
                  <a:srgbClr val="FFFFFF"/>
                </a:solidFill>
                <a:latin typeface="Arimo"/>
                <a:ea typeface="Arimo"/>
                <a:cs typeface="Arimo"/>
              </a:rPr>
              <a:t>Low-power, adaptable, and budget-friendly technology.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 fill="norm" stroke="1" extrusionOk="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 bwMode="auto"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 bwMode="auto">
            <a:xfrm rot="0" flipH="0" flipV="0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 fill="norm" stroke="1" extrusionOk="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47AC8"/>
            </a:solidFill>
          </p:spPr>
        </p:sp>
      </p:grpSp>
      <p:sp>
        <p:nvSpPr>
          <p:cNvPr id="6" name="Freeform 6" descr="preencoded.png"/>
          <p:cNvSpPr/>
          <p:nvPr/>
        </p:nvSpPr>
        <p:spPr bwMode="auto">
          <a:xfrm rot="0" flipH="0" flipV="0">
            <a:off x="11430000" y="0"/>
            <a:ext cx="6858000" cy="10290422"/>
          </a:xfrm>
          <a:custGeom>
            <a:avLst/>
            <a:gdLst/>
            <a:ahLst/>
            <a:cxnLst/>
            <a:rect l="l" t="t" r="r" b="b"/>
            <a:pathLst>
              <a:path w="6858000" h="10290422" fill="norm" stroke="1" extrusionOk="0">
                <a:moveTo>
                  <a:pt x="0" y="0"/>
                </a:moveTo>
                <a:lnTo>
                  <a:pt x="6858000" y="0"/>
                </a:lnTo>
                <a:lnTo>
                  <a:pt x="6858000" y="10290422"/>
                </a:lnTo>
                <a:lnTo>
                  <a:pt x="0" y="1029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15" t="0" r="15" b="0"/>
            <a:stretch/>
          </a:blipFill>
        </p:spPr>
      </p:sp>
      <p:sp>
        <p:nvSpPr>
          <p:cNvPr id="7" name="TextBox 7"/>
          <p:cNvSpPr txBox="1"/>
          <p:nvPr/>
        </p:nvSpPr>
        <p:spPr bwMode="auto">
          <a:xfrm rot="0">
            <a:off x="843556" y="634155"/>
            <a:ext cx="9743244" cy="1492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  <a:defRPr/>
            </a:pPr>
            <a:r>
              <a:rPr lang="en-US" sz="4700" b="1">
                <a:solidFill>
                  <a:srgbClr val="FFFFFF"/>
                </a:solidFill>
                <a:latin typeface="Prata"/>
                <a:ea typeface="Prata"/>
                <a:cs typeface="Prata"/>
              </a:rPr>
              <a:t>System Architecture: Sensing &amp; Alerting</a:t>
            </a:r>
            <a:endParaRPr b="1"/>
          </a:p>
        </p:txBody>
      </p:sp>
      <p:sp>
        <p:nvSpPr>
          <p:cNvPr id="8" name="TextBox 8"/>
          <p:cNvSpPr txBox="1"/>
          <p:nvPr/>
        </p:nvSpPr>
        <p:spPr bwMode="auto">
          <a:xfrm rot="0">
            <a:off x="843556" y="2425898"/>
            <a:ext cx="9743604" cy="381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The system architecture integrates various components for effective detection.</a:t>
            </a:r>
            <a:endParaRPr sz="2200"/>
          </a:p>
        </p:txBody>
      </p:sp>
      <p:sp>
        <p:nvSpPr>
          <p:cNvPr id="9" name="Freeform 9" descr="preencoded.png"/>
          <p:cNvSpPr/>
          <p:nvPr/>
        </p:nvSpPr>
        <p:spPr bwMode="auto">
          <a:xfrm rot="0" flipH="0" flipV="0">
            <a:off x="843557" y="3187154"/>
            <a:ext cx="1205061" cy="1446014"/>
          </a:xfrm>
          <a:custGeom>
            <a:avLst/>
            <a:gdLst/>
            <a:ahLst/>
            <a:cxnLst/>
            <a:rect l="l" t="t" r="r" b="b"/>
            <a:pathLst>
              <a:path w="1205061" h="1446014" fill="norm" stroke="1" extrusionOk="0">
                <a:moveTo>
                  <a:pt x="0" y="0"/>
                </a:moveTo>
                <a:lnTo>
                  <a:pt x="1205062" y="0"/>
                </a:lnTo>
                <a:lnTo>
                  <a:pt x="1205062" y="1446014"/>
                </a:lnTo>
                <a:lnTo>
                  <a:pt x="0" y="1446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128" t="0" r="128" b="0"/>
            <a:stretch/>
          </a:blipFill>
        </p:spPr>
      </p:sp>
      <p:sp>
        <p:nvSpPr>
          <p:cNvPr id="10" name="TextBox 10"/>
          <p:cNvSpPr txBox="1"/>
          <p:nvPr/>
        </p:nvSpPr>
        <p:spPr bwMode="auto">
          <a:xfrm rot="0">
            <a:off x="2289570" y="3409056"/>
            <a:ext cx="3013087" cy="373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  <a:defRPr/>
            </a:pPr>
            <a:r>
              <a:rPr lang="en-US" sz="2400">
                <a:solidFill>
                  <a:srgbClr val="FFFFFF"/>
                </a:solidFill>
                <a:latin typeface="Prata"/>
                <a:ea typeface="Prata"/>
                <a:cs typeface="Prata"/>
              </a:rPr>
              <a:t>Sensors</a:t>
            </a:r>
            <a:endParaRPr sz="2400"/>
          </a:p>
        </p:txBody>
      </p:sp>
      <p:sp>
        <p:nvSpPr>
          <p:cNvPr id="11" name="TextBox 11"/>
          <p:cNvSpPr txBox="1"/>
          <p:nvPr/>
        </p:nvSpPr>
        <p:spPr bwMode="auto">
          <a:xfrm rot="0">
            <a:off x="2289570" y="3844378"/>
            <a:ext cx="8297229" cy="381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Detect water presence and levels.</a:t>
            </a:r>
            <a:endParaRPr sz="2200"/>
          </a:p>
        </p:txBody>
      </p:sp>
      <p:sp>
        <p:nvSpPr>
          <p:cNvPr id="12" name="Freeform 12" descr="preencoded.png"/>
          <p:cNvSpPr/>
          <p:nvPr/>
        </p:nvSpPr>
        <p:spPr bwMode="auto">
          <a:xfrm rot="0" flipH="0" flipV="0">
            <a:off x="843557" y="4633169"/>
            <a:ext cx="1205061" cy="1446014"/>
          </a:xfrm>
          <a:custGeom>
            <a:avLst/>
            <a:gdLst/>
            <a:ahLst/>
            <a:cxnLst/>
            <a:rect l="l" t="t" r="r" b="b"/>
            <a:pathLst>
              <a:path w="1205061" h="1446014" fill="norm" stroke="1" extrusionOk="0">
                <a:moveTo>
                  <a:pt x="0" y="0"/>
                </a:moveTo>
                <a:lnTo>
                  <a:pt x="1205062" y="0"/>
                </a:lnTo>
                <a:lnTo>
                  <a:pt x="1205062" y="1446013"/>
                </a:lnTo>
                <a:lnTo>
                  <a:pt x="0" y="1446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128" t="0" r="128" b="0"/>
            <a:stretch/>
          </a:blipFill>
        </p:spPr>
      </p:sp>
      <p:sp>
        <p:nvSpPr>
          <p:cNvPr id="13" name="TextBox 13"/>
          <p:cNvSpPr txBox="1"/>
          <p:nvPr/>
        </p:nvSpPr>
        <p:spPr bwMode="auto">
          <a:xfrm rot="0">
            <a:off x="2289570" y="4855070"/>
            <a:ext cx="3013087" cy="373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  <a:defRPr/>
            </a:pPr>
            <a:r>
              <a:rPr lang="en-US" sz="2400">
                <a:solidFill>
                  <a:srgbClr val="FFFFFF"/>
                </a:solidFill>
                <a:latin typeface="Prata"/>
                <a:ea typeface="Prata"/>
                <a:cs typeface="Prata"/>
              </a:rPr>
              <a:t>Microcontroller</a:t>
            </a:r>
            <a:endParaRPr/>
          </a:p>
        </p:txBody>
      </p:sp>
      <p:sp>
        <p:nvSpPr>
          <p:cNvPr id="14" name="TextBox 14"/>
          <p:cNvSpPr txBox="1"/>
          <p:nvPr/>
        </p:nvSpPr>
        <p:spPr bwMode="auto">
          <a:xfrm rot="0">
            <a:off x="2289570" y="5290393"/>
            <a:ext cx="8297229" cy="381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Arduino processes sensor data.</a:t>
            </a:r>
            <a:endParaRPr sz="2200"/>
          </a:p>
        </p:txBody>
      </p:sp>
      <p:sp>
        <p:nvSpPr>
          <p:cNvPr id="15" name="Freeform 15" descr="preencoded.png"/>
          <p:cNvSpPr/>
          <p:nvPr/>
        </p:nvSpPr>
        <p:spPr bwMode="auto">
          <a:xfrm rot="0" flipH="0" flipV="0">
            <a:off x="843557" y="6079182"/>
            <a:ext cx="1205061" cy="1446014"/>
          </a:xfrm>
          <a:custGeom>
            <a:avLst/>
            <a:gdLst/>
            <a:ahLst/>
            <a:cxnLst/>
            <a:rect l="l" t="t" r="r" b="b"/>
            <a:pathLst>
              <a:path w="1205061" h="1446014" fill="norm" stroke="1" extrusionOk="0">
                <a:moveTo>
                  <a:pt x="0" y="0"/>
                </a:moveTo>
                <a:lnTo>
                  <a:pt x="1205062" y="0"/>
                </a:lnTo>
                <a:lnTo>
                  <a:pt x="1205062" y="1446014"/>
                </a:lnTo>
                <a:lnTo>
                  <a:pt x="0" y="14460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rcRect l="128" t="0" r="128" b="0"/>
            <a:stretch/>
          </a:blipFill>
        </p:spPr>
      </p:sp>
      <p:sp>
        <p:nvSpPr>
          <p:cNvPr id="16" name="TextBox 16"/>
          <p:cNvSpPr txBox="1"/>
          <p:nvPr/>
        </p:nvSpPr>
        <p:spPr bwMode="auto">
          <a:xfrm rot="0">
            <a:off x="2289570" y="6301084"/>
            <a:ext cx="3013087" cy="373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  <a:defRPr/>
            </a:pPr>
            <a:r>
              <a:rPr lang="en-US" sz="2400">
                <a:solidFill>
                  <a:srgbClr val="FFFFFF"/>
                </a:solidFill>
                <a:latin typeface="Prata"/>
                <a:ea typeface="Prata"/>
                <a:cs typeface="Prata"/>
              </a:rPr>
              <a:t>Communication</a:t>
            </a:r>
            <a:endParaRPr/>
          </a:p>
        </p:txBody>
      </p:sp>
      <p:sp>
        <p:nvSpPr>
          <p:cNvPr id="17" name="TextBox 17"/>
          <p:cNvSpPr txBox="1"/>
          <p:nvPr/>
        </p:nvSpPr>
        <p:spPr bwMode="auto">
          <a:xfrm rot="0">
            <a:off x="2289570" y="6736406"/>
            <a:ext cx="8305869" cy="381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Alert messages or LoRa for long-range.</a:t>
            </a:r>
            <a:endParaRPr sz="2200"/>
          </a:p>
        </p:txBody>
      </p:sp>
      <p:sp>
        <p:nvSpPr>
          <p:cNvPr id="18" name="Freeform 18" descr="preencoded.png"/>
          <p:cNvSpPr/>
          <p:nvPr/>
        </p:nvSpPr>
        <p:spPr bwMode="auto">
          <a:xfrm rot="0" flipH="0" flipV="0">
            <a:off x="843557" y="7525196"/>
            <a:ext cx="1205061" cy="1446014"/>
          </a:xfrm>
          <a:custGeom>
            <a:avLst/>
            <a:gdLst/>
            <a:ahLst/>
            <a:cxnLst/>
            <a:rect l="l" t="t" r="r" b="b"/>
            <a:pathLst>
              <a:path w="1205061" h="1446014" fill="norm" stroke="1" extrusionOk="0">
                <a:moveTo>
                  <a:pt x="0" y="0"/>
                </a:moveTo>
                <a:lnTo>
                  <a:pt x="1205062" y="0"/>
                </a:lnTo>
                <a:lnTo>
                  <a:pt x="1205062" y="1446014"/>
                </a:lnTo>
                <a:lnTo>
                  <a:pt x="0" y="1446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 l="128" t="0" r="128" b="0"/>
            <a:stretch/>
          </a:blipFill>
        </p:spPr>
      </p:sp>
      <p:sp>
        <p:nvSpPr>
          <p:cNvPr id="19" name="TextBox 19"/>
          <p:cNvSpPr txBox="1"/>
          <p:nvPr/>
        </p:nvSpPr>
        <p:spPr bwMode="auto">
          <a:xfrm rot="0">
            <a:off x="2289570" y="7747098"/>
            <a:ext cx="3013087" cy="373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  <a:defRPr/>
            </a:pPr>
            <a:r>
              <a:rPr lang="en-US" sz="2400">
                <a:solidFill>
                  <a:srgbClr val="FFFFFF"/>
                </a:solidFill>
                <a:latin typeface="Prata"/>
                <a:ea typeface="Prata"/>
                <a:cs typeface="Prata"/>
              </a:rPr>
              <a:t>Power</a:t>
            </a:r>
            <a:endParaRPr/>
          </a:p>
        </p:txBody>
      </p:sp>
      <p:sp>
        <p:nvSpPr>
          <p:cNvPr id="20" name="TextBox 20"/>
          <p:cNvSpPr txBox="1"/>
          <p:nvPr/>
        </p:nvSpPr>
        <p:spPr bwMode="auto">
          <a:xfrm rot="0">
            <a:off x="2289570" y="8182420"/>
            <a:ext cx="8297589" cy="381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Battery or solar panel with controller.</a:t>
            </a:r>
            <a:endParaRPr sz="2200"/>
          </a:p>
        </p:txBody>
      </p:sp>
      <p:sp>
        <p:nvSpPr>
          <p:cNvPr id="21" name="TextBox 21"/>
          <p:cNvSpPr txBox="1"/>
          <p:nvPr/>
        </p:nvSpPr>
        <p:spPr bwMode="auto">
          <a:xfrm rot="0">
            <a:off x="843556" y="9137450"/>
            <a:ext cx="9743244" cy="381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Data is processed locally, and alerts are dispatched rapidly.</a:t>
            </a:r>
            <a:endParaRPr sz="2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 fill="norm" stroke="1" extrusionOk="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 bwMode="auto"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 bwMode="auto">
            <a:xfrm rot="0" flipH="0" flipV="0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 fill="norm" stroke="1" extrusionOk="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47AC8"/>
            </a:solidFill>
            <a:ln w="0">
              <a:noFill/>
            </a:ln>
          </p:spPr>
        </p:sp>
      </p:grpSp>
      <p:sp>
        <p:nvSpPr>
          <p:cNvPr id="6" name="TextBox 6"/>
          <p:cNvSpPr txBox="1"/>
          <p:nvPr/>
        </p:nvSpPr>
        <p:spPr bwMode="auto">
          <a:xfrm rot="0">
            <a:off x="992237" y="1332606"/>
            <a:ext cx="11402975" cy="881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  <a:defRPr/>
            </a:pPr>
            <a:r>
              <a:rPr lang="en-US" sz="5550" b="1">
                <a:solidFill>
                  <a:srgbClr val="FFFFFF"/>
                </a:solidFill>
                <a:latin typeface="Prata"/>
                <a:ea typeface="Prata"/>
                <a:cs typeface="Prata"/>
              </a:rPr>
              <a:t>Core Components &amp; Connectivity</a:t>
            </a:r>
            <a:endParaRPr b="1"/>
          </a:p>
        </p:txBody>
      </p:sp>
      <p:sp>
        <p:nvSpPr>
          <p:cNvPr id="7" name="TextBox 7"/>
          <p:cNvSpPr txBox="1"/>
          <p:nvPr/>
        </p:nvSpPr>
        <p:spPr bwMode="auto">
          <a:xfrm rot="0">
            <a:off x="916037" y="2870595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Our system relies on robust, affordable hardware components.</a:t>
            </a:r>
            <a:endParaRPr/>
          </a:p>
        </p:txBody>
      </p:sp>
      <p:sp>
        <p:nvSpPr>
          <p:cNvPr id="8" name="TextBox 8"/>
          <p:cNvSpPr txBox="1"/>
          <p:nvPr/>
        </p:nvSpPr>
        <p:spPr bwMode="auto">
          <a:xfrm rot="0">
            <a:off x="992237" y="3841699"/>
            <a:ext cx="3544403" cy="27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" name="TextBox 9"/>
          <p:cNvSpPr txBox="1"/>
          <p:nvPr/>
        </p:nvSpPr>
        <p:spPr bwMode="auto">
          <a:xfrm rot="0">
            <a:off x="992237" y="4482405"/>
            <a:ext cx="7809845" cy="27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0" name="TextBox 10"/>
          <p:cNvSpPr txBox="1"/>
          <p:nvPr/>
        </p:nvSpPr>
        <p:spPr bwMode="auto">
          <a:xfrm rot="0">
            <a:off x="992237" y="5035153"/>
            <a:ext cx="7806245" cy="27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1" name="TextBox 11"/>
          <p:cNvSpPr txBox="1"/>
          <p:nvPr/>
        </p:nvSpPr>
        <p:spPr bwMode="auto">
          <a:xfrm rot="0">
            <a:off x="992237" y="5858023"/>
            <a:ext cx="3544403" cy="27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2" name="TextBox 12"/>
          <p:cNvSpPr txBox="1"/>
          <p:nvPr/>
        </p:nvSpPr>
        <p:spPr bwMode="auto">
          <a:xfrm rot="0">
            <a:off x="992237" y="6498729"/>
            <a:ext cx="7806245" cy="27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3" name="TextBox 13"/>
          <p:cNvSpPr txBox="1"/>
          <p:nvPr/>
        </p:nvSpPr>
        <p:spPr bwMode="auto">
          <a:xfrm rot="0">
            <a:off x="992237" y="7051475"/>
            <a:ext cx="7808045" cy="27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4" name="TextBox 14"/>
          <p:cNvSpPr txBox="1"/>
          <p:nvPr/>
        </p:nvSpPr>
        <p:spPr bwMode="auto">
          <a:xfrm rot="0">
            <a:off x="9499401" y="3841699"/>
            <a:ext cx="4064260" cy="27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5" name="TextBox 15"/>
          <p:cNvSpPr txBox="1"/>
          <p:nvPr/>
        </p:nvSpPr>
        <p:spPr bwMode="auto">
          <a:xfrm rot="0">
            <a:off x="9499401" y="4482405"/>
            <a:ext cx="7808045" cy="27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6" name="TextBox 16"/>
          <p:cNvSpPr txBox="1"/>
          <p:nvPr/>
        </p:nvSpPr>
        <p:spPr bwMode="auto">
          <a:xfrm rot="0">
            <a:off x="9499401" y="5035153"/>
            <a:ext cx="7806605" cy="27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7" name="TextBox 17"/>
          <p:cNvSpPr txBox="1"/>
          <p:nvPr/>
        </p:nvSpPr>
        <p:spPr bwMode="auto">
          <a:xfrm rot="0">
            <a:off x="9499401" y="5858023"/>
            <a:ext cx="3625813" cy="27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8" name="TextBox 18"/>
          <p:cNvSpPr txBox="1"/>
          <p:nvPr/>
        </p:nvSpPr>
        <p:spPr bwMode="auto">
          <a:xfrm rot="0">
            <a:off x="9499401" y="6498729"/>
            <a:ext cx="7806245" cy="27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9" name="TextBox 19"/>
          <p:cNvSpPr txBox="1"/>
          <p:nvPr/>
        </p:nvSpPr>
        <p:spPr bwMode="auto">
          <a:xfrm rot="0">
            <a:off x="9499401" y="7051475"/>
            <a:ext cx="7806245" cy="27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" name="TextBox 20"/>
          <p:cNvSpPr txBox="1"/>
          <p:nvPr/>
        </p:nvSpPr>
        <p:spPr bwMode="auto">
          <a:xfrm rot="0">
            <a:off x="992237" y="8376791"/>
            <a:ext cx="16303526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Power options include a 9V battery or a 10W solar panel for continuous operation.</a:t>
            </a:r>
            <a:endParaRPr/>
          </a:p>
        </p:txBody>
      </p:sp>
      <p:graphicFrame>
        <p:nvGraphicFramePr>
          <p:cNvPr id="1174609408" name=""/>
          <p:cNvGraphicFramePr>
            <a:graphicFrameLocks xmlns:a="http://schemas.openxmlformats.org/drawingml/2006/main"/>
          </p:cNvGraphicFramePr>
          <p:nvPr/>
        </p:nvGraphicFramePr>
        <p:xfrm>
          <a:off x="1974601" y="3888561"/>
          <a:ext cx="12204699" cy="4331461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{D113A9D2-9D6B-4929-AA2D-F23B5EE8CBE7}</a:tableStyleId>
              </a:tblPr>
              <a:tblGrid>
                <a:gridCol w="6120000"/>
                <a:gridCol w="6071999"/>
              </a:tblGrid>
              <a:tr h="365760">
                <a:tc>
                  <a:txBody>
                    <a:bodyPr/>
                    <a:p>
                      <a:pPr algn="l">
                        <a:lnSpc>
                          <a:spcPts val="3436"/>
                        </a:lnSpc>
                        <a:defRPr/>
                      </a:pPr>
                      <a:r>
                        <a:rPr lang="en-US" sz="2600" b="1" i="0" u="none" strike="noStrike" cap="none" spc="0">
                          <a:solidFill>
                            <a:srgbClr val="FFFFFF"/>
                          </a:solidFill>
                          <a:latin typeface="Prata"/>
                          <a:ea typeface="Prata"/>
                          <a:cs typeface="Prata"/>
                        </a:rPr>
                        <a:t>Arduino Uno R3</a:t>
                      </a:r>
                      <a:endParaRPr sz="1800"/>
                    </a:p>
                    <a:p>
                      <a:pPr marL="329901" lvl="1" indent="-164950" algn="l">
                        <a:lnSpc>
                          <a:spcPts val="356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00" b="0" i="0" u="none" strike="noStrike" cap="none" spc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</a:rPr>
                        <a:t>Microcontroller </a:t>
                      </a:r>
                      <a:r>
                        <a:rPr lang="en-US" sz="2200" b="0" i="0" u="none" strike="noStrike" cap="none" spc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</a:rPr>
                        <a:t>core, low cost.</a:t>
                      </a:r>
                      <a:endParaRPr sz="2200" b="0" i="0" u="none" strike="noStrike" cap="none" spc="0">
                        <a:solidFill>
                          <a:srgbClr val="FFFFFF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29901" lvl="1" indent="-164950" algn="l">
                        <a:lnSpc>
                          <a:spcPts val="356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00" b="0" i="0" u="none" strike="noStrike" cap="none" spc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</a:rPr>
                        <a:t>Acts as a bridge between sensors and alert networks</a:t>
                      </a:r>
                      <a:endParaRPr sz="1800" b="0"/>
                    </a:p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ts val="3436"/>
                        </a:lnSpc>
                        <a:defRPr/>
                      </a:pPr>
                      <a:r>
                        <a:rPr lang="en-US" sz="2400" b="1" i="0" u="none" strike="noStrike" cap="none" spc="0">
                          <a:solidFill>
                            <a:srgbClr val="FFFFFF"/>
                          </a:solidFill>
                          <a:latin typeface="Prata"/>
                          <a:ea typeface="Prata"/>
                          <a:cs typeface="Prata"/>
                        </a:rPr>
                        <a:t>GSM SIM800L Module</a:t>
                      </a:r>
                      <a:endParaRPr sz="1800"/>
                    </a:p>
                    <a:p>
                      <a:pPr marL="329901" lvl="1" indent="-164950" algn="l">
                        <a:lnSpc>
                          <a:spcPts val="356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00" b="0" i="0" u="none" strike="noStrike" cap="none" spc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</a:rPr>
                        <a:t>Sends  alerts to  registered numbers.</a:t>
                      </a:r>
                      <a:endParaRPr sz="2200" b="0"/>
                    </a:p>
                    <a:p>
                      <a:pPr marL="329901" lvl="1" indent="-164950" algn="l">
                        <a:lnSpc>
                          <a:spcPts val="356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00" b="0" i="0" u="none" strike="noStrike" cap="none" spc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</a:rPr>
                        <a:t>Best For Valleys/Terai (NTC coverage)</a:t>
                      </a:r>
                      <a:r>
                        <a:rPr lang="en-US" sz="1800" b="0" i="0" u="none" strike="noStrike" cap="none" spc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</a:rPr>
                        <a:t>.</a:t>
                      </a:r>
                      <a:endParaRPr sz="1800" b="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lnSpc>
                          <a:spcPts val="3436"/>
                        </a:lnSpc>
                        <a:defRPr/>
                      </a:pPr>
                      <a:r>
                        <a:rPr lang="en-US" sz="2400" b="1" i="0" u="none" strike="noStrike" cap="none" spc="0">
                          <a:solidFill>
                            <a:srgbClr val="FFFFFF"/>
                          </a:solidFill>
                          <a:latin typeface="Prata"/>
                          <a:ea typeface="Prata"/>
                          <a:cs typeface="Prata"/>
                        </a:rPr>
                        <a:t>Water Level Sensor</a:t>
                      </a:r>
                      <a:endParaRPr sz="2400" b="1"/>
                    </a:p>
                    <a:p>
                      <a:pPr marL="329901" lvl="1" indent="-164950" algn="l">
                        <a:lnSpc>
                          <a:spcPts val="356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00" b="0" i="0" u="none" strike="noStrike" cap="none" spc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</a:rPr>
                        <a:t>Capacitive type, detects varying water levels.</a:t>
                      </a:r>
                      <a:endParaRPr sz="2200"/>
                    </a:p>
                    <a:p>
                      <a:pPr marL="329901" lvl="1" indent="-164950" algn="l">
                        <a:lnSpc>
                          <a:spcPts val="356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00" b="0" i="0" u="none" strike="noStrike" cap="none" spc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</a:rPr>
                        <a:t>Detects 20cm → 1m water rise (adjustable for rivers/farms)</a:t>
                      </a:r>
                      <a:endParaRPr sz="2200" b="0"/>
                    </a:p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ts val="3436"/>
                        </a:lnSpc>
                        <a:defRPr/>
                      </a:pPr>
                      <a:r>
                        <a:rPr lang="en-US" sz="2400" b="1" i="0" u="none" strike="noStrike" cap="none" spc="0">
                          <a:solidFill>
                            <a:srgbClr val="FFFFFF"/>
                          </a:solidFill>
                          <a:latin typeface="Prata"/>
                          <a:ea typeface="Prata"/>
                          <a:cs typeface="Prata"/>
                        </a:rPr>
                        <a:t>Optional LoRa Ra-02</a:t>
                      </a:r>
                      <a:endParaRPr sz="2400" b="1"/>
                    </a:p>
                    <a:p>
                      <a:pPr marL="329901" lvl="1" indent="-164950" algn="l">
                        <a:lnSpc>
                          <a:spcPts val="356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00" b="0" i="0" u="none" strike="noStrike" cap="none" spc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</a:rPr>
                        <a:t>For long-range (up to 10km) rural deployment.</a:t>
                      </a:r>
                      <a:endParaRPr sz="2200"/>
                    </a:p>
                    <a:p>
                      <a:pPr marL="329901" lvl="1" indent="-164950" algn="l">
                        <a:lnSpc>
                          <a:spcPts val="3561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00" b="0" i="0" u="none" strike="noStrike" cap="none" spc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</a:rPr>
                        <a:t>Best For Hill districts (no cell towers)</a:t>
                      </a:r>
                      <a:endParaRPr sz="22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60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74609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 fill="norm" stroke="1" extrusionOk="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 bwMode="auto"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 bwMode="auto">
            <a:xfrm rot="0" flipH="0" flipV="0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 fill="norm" stroke="1" extrusionOk="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47AC8"/>
            </a:solidFill>
          </p:spPr>
        </p:sp>
      </p:grpSp>
      <p:sp>
        <p:nvSpPr>
          <p:cNvPr id="6" name="Freeform 6" descr="preencoded.png"/>
          <p:cNvSpPr/>
          <p:nvPr/>
        </p:nvSpPr>
        <p:spPr bwMode="auto">
          <a:xfrm rot="0" flipH="0" flipV="0">
            <a:off x="0" y="0"/>
            <a:ext cx="18288000" cy="3396257"/>
          </a:xfrm>
          <a:custGeom>
            <a:avLst/>
            <a:gdLst/>
            <a:ahLst/>
            <a:cxnLst/>
            <a:rect l="l" t="t" r="r" b="b"/>
            <a:pathLst>
              <a:path w="18288000" h="3396257" fill="norm" stroke="1" extrusionOk="0">
                <a:moveTo>
                  <a:pt x="0" y="0"/>
                </a:moveTo>
                <a:lnTo>
                  <a:pt x="18288000" y="0"/>
                </a:lnTo>
                <a:lnTo>
                  <a:pt x="18288000" y="3396257"/>
                </a:lnTo>
                <a:lnTo>
                  <a:pt x="0" y="3396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60" r="0" b="60"/>
            <a:stretch/>
          </a:blipFill>
        </p:spPr>
      </p:sp>
      <p:sp>
        <p:nvSpPr>
          <p:cNvPr id="7" name="TextBox 7"/>
          <p:cNvSpPr txBox="1"/>
          <p:nvPr/>
        </p:nvSpPr>
        <p:spPr bwMode="auto">
          <a:xfrm rot="0">
            <a:off x="950862" y="4114800"/>
            <a:ext cx="8329228" cy="841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  <a:defRPr/>
            </a:pPr>
            <a:r>
              <a:rPr lang="en-US" sz="5300" b="1">
                <a:solidFill>
                  <a:srgbClr val="FFFFFF"/>
                </a:solidFill>
                <a:latin typeface="Prata"/>
                <a:ea typeface="Prata"/>
                <a:cs typeface="Prata"/>
              </a:rPr>
              <a:t>Key Features &amp; Benefits</a:t>
            </a:r>
            <a:endParaRPr b="1"/>
          </a:p>
        </p:txBody>
      </p:sp>
      <p:sp>
        <p:nvSpPr>
          <p:cNvPr id="8" name="TextBox 8"/>
          <p:cNvSpPr txBox="1"/>
          <p:nvPr/>
        </p:nvSpPr>
        <p:spPr bwMode="auto">
          <a:xfrm rot="0">
            <a:off x="950861" y="5314206"/>
            <a:ext cx="16386274" cy="52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  <a:defRPr/>
            </a:pPr>
            <a:r>
              <a:rPr lang="en-US" sz="2150">
                <a:solidFill>
                  <a:srgbClr val="FFFFFF"/>
                </a:solidFill>
                <a:latin typeface="Arimo"/>
                <a:ea typeface="Arimo"/>
                <a:cs typeface="Arimo"/>
              </a:rPr>
              <a:t>The Smart Water Detection System offers critical advantages.</a:t>
            </a:r>
            <a:endParaRPr/>
          </a:p>
        </p:txBody>
      </p:sp>
      <p:grpSp>
        <p:nvGrpSpPr>
          <p:cNvPr id="9" name="Group 9"/>
          <p:cNvGrpSpPr/>
          <p:nvPr/>
        </p:nvGrpSpPr>
        <p:grpSpPr bwMode="auto">
          <a:xfrm rot="0">
            <a:off x="950861" y="6140202"/>
            <a:ext cx="8057258" cy="1565374"/>
            <a:chOff x="0" y="0"/>
            <a:chExt cx="10743010" cy="2087165"/>
          </a:xfrm>
        </p:grpSpPr>
        <p:sp>
          <p:nvSpPr>
            <p:cNvPr id="10" name="Freeform 10"/>
            <p:cNvSpPr/>
            <p:nvPr/>
          </p:nvSpPr>
          <p:spPr bwMode="auto">
            <a:xfrm rot="0" flipH="0" flipV="0">
              <a:off x="0" y="0"/>
              <a:ext cx="10743057" cy="2087117"/>
            </a:xfrm>
            <a:custGeom>
              <a:avLst/>
              <a:gdLst/>
              <a:ahLst/>
              <a:cxnLst/>
              <a:rect l="l" t="t" r="r" b="b"/>
              <a:pathLst>
                <a:path w="10743057" h="2087118" fill="norm" stroke="1" extrusionOk="0">
                  <a:moveTo>
                    <a:pt x="0" y="54356"/>
                  </a:moveTo>
                  <a:cubicBezTo>
                    <a:pt x="0" y="24384"/>
                    <a:pt x="24384" y="0"/>
                    <a:pt x="54356" y="0"/>
                  </a:cubicBezTo>
                  <a:lnTo>
                    <a:pt x="10688701" y="0"/>
                  </a:lnTo>
                  <a:cubicBezTo>
                    <a:pt x="10718673" y="0"/>
                    <a:pt x="10743057" y="24384"/>
                    <a:pt x="10743057" y="54356"/>
                  </a:cubicBezTo>
                  <a:lnTo>
                    <a:pt x="10743057" y="2032762"/>
                  </a:lnTo>
                  <a:cubicBezTo>
                    <a:pt x="10743057" y="2062734"/>
                    <a:pt x="10718673" y="2087118"/>
                    <a:pt x="10688701" y="2087118"/>
                  </a:cubicBezTo>
                  <a:lnTo>
                    <a:pt x="54356" y="2087118"/>
                  </a:lnTo>
                  <a:cubicBezTo>
                    <a:pt x="24384" y="2087118"/>
                    <a:pt x="0" y="2062734"/>
                    <a:pt x="0" y="2032762"/>
                  </a:cubicBezTo>
                  <a:close/>
                </a:path>
              </a:pathLst>
            </a:custGeom>
            <a:solidFill>
              <a:srgbClr val="5F97EB"/>
            </a:solidFill>
          </p:spPr>
        </p:sp>
      </p:grpSp>
      <p:sp>
        <p:nvSpPr>
          <p:cNvPr id="11" name="TextBox 11"/>
          <p:cNvSpPr txBox="1"/>
          <p:nvPr/>
        </p:nvSpPr>
        <p:spPr bwMode="auto">
          <a:xfrm rot="0">
            <a:off x="1222474" y="6392764"/>
            <a:ext cx="3396257" cy="443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  <a:defRPr/>
            </a:pPr>
            <a:r>
              <a:rPr lang="en-US" sz="2650">
                <a:solidFill>
                  <a:srgbClr val="FFFFFF"/>
                </a:solidFill>
                <a:latin typeface="Prata"/>
                <a:ea typeface="Prata"/>
                <a:cs typeface="Prata"/>
              </a:rPr>
              <a:t>Early Detection</a:t>
            </a:r>
            <a:endParaRPr/>
          </a:p>
        </p:txBody>
      </p:sp>
      <p:sp>
        <p:nvSpPr>
          <p:cNvPr id="12" name="TextBox 12"/>
          <p:cNvSpPr txBox="1"/>
          <p:nvPr/>
        </p:nvSpPr>
        <p:spPr bwMode="auto">
          <a:xfrm rot="0">
            <a:off x="1222473" y="6913512"/>
            <a:ext cx="7516914" cy="428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  <a:defRPr/>
            </a:pPr>
            <a:r>
              <a:rPr lang="en-US" sz="2150">
                <a:solidFill>
                  <a:srgbClr val="FFFFFF"/>
                </a:solidFill>
                <a:latin typeface="Arimo"/>
                <a:ea typeface="Arimo"/>
                <a:cs typeface="Arimo"/>
              </a:rPr>
              <a:t>Alerts within 3 to 5 seconds of water presence.</a:t>
            </a:r>
            <a:endParaRPr/>
          </a:p>
        </p:txBody>
      </p:sp>
      <p:grpSp>
        <p:nvGrpSpPr>
          <p:cNvPr id="13" name="Group 13"/>
          <p:cNvGrpSpPr/>
          <p:nvPr/>
        </p:nvGrpSpPr>
        <p:grpSpPr bwMode="auto">
          <a:xfrm rot="0">
            <a:off x="9279731" y="6140202"/>
            <a:ext cx="8057406" cy="1565374"/>
            <a:chOff x="0" y="0"/>
            <a:chExt cx="10743208" cy="2087165"/>
          </a:xfrm>
        </p:grpSpPr>
        <p:sp>
          <p:nvSpPr>
            <p:cNvPr id="14" name="Freeform 14"/>
            <p:cNvSpPr/>
            <p:nvPr/>
          </p:nvSpPr>
          <p:spPr bwMode="auto">
            <a:xfrm rot="0" flipH="0" flipV="0">
              <a:off x="0" y="0"/>
              <a:ext cx="10743185" cy="2087117"/>
            </a:xfrm>
            <a:custGeom>
              <a:avLst/>
              <a:gdLst/>
              <a:ahLst/>
              <a:cxnLst/>
              <a:rect l="l" t="t" r="r" b="b"/>
              <a:pathLst>
                <a:path w="10743185" h="2087118" fill="norm" stroke="1" extrusionOk="0">
                  <a:moveTo>
                    <a:pt x="0" y="54356"/>
                  </a:moveTo>
                  <a:cubicBezTo>
                    <a:pt x="0" y="24384"/>
                    <a:pt x="24384" y="0"/>
                    <a:pt x="54356" y="0"/>
                  </a:cubicBezTo>
                  <a:lnTo>
                    <a:pt x="10688828" y="0"/>
                  </a:lnTo>
                  <a:cubicBezTo>
                    <a:pt x="10718800" y="0"/>
                    <a:pt x="10743185" y="24384"/>
                    <a:pt x="10743185" y="54356"/>
                  </a:cubicBezTo>
                  <a:lnTo>
                    <a:pt x="10743185" y="2032762"/>
                  </a:lnTo>
                  <a:cubicBezTo>
                    <a:pt x="10743185" y="2062734"/>
                    <a:pt x="10718800" y="2087118"/>
                    <a:pt x="10688828" y="2087118"/>
                  </a:cubicBezTo>
                  <a:lnTo>
                    <a:pt x="54356" y="2087118"/>
                  </a:lnTo>
                  <a:cubicBezTo>
                    <a:pt x="24384" y="2087118"/>
                    <a:pt x="0" y="2062734"/>
                    <a:pt x="0" y="2032762"/>
                  </a:cubicBezTo>
                  <a:close/>
                </a:path>
              </a:pathLst>
            </a:custGeom>
            <a:solidFill>
              <a:srgbClr val="5F97EB"/>
            </a:solidFill>
          </p:spPr>
        </p:sp>
      </p:grpSp>
      <p:sp>
        <p:nvSpPr>
          <p:cNvPr id="15" name="TextBox 15"/>
          <p:cNvSpPr txBox="1"/>
          <p:nvPr/>
        </p:nvSpPr>
        <p:spPr bwMode="auto">
          <a:xfrm rot="0">
            <a:off x="9551342" y="6392764"/>
            <a:ext cx="3396257" cy="41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  <a:defRPr/>
            </a:pPr>
            <a:r>
              <a:rPr lang="en-US" sz="2650">
                <a:solidFill>
                  <a:srgbClr val="FFFFFF"/>
                </a:solidFill>
                <a:latin typeface="Prata"/>
                <a:ea typeface="Prata"/>
                <a:cs typeface="Prata"/>
              </a:rPr>
              <a:t>Property Protection</a:t>
            </a:r>
            <a:endParaRPr/>
          </a:p>
        </p:txBody>
      </p:sp>
      <p:sp>
        <p:nvSpPr>
          <p:cNvPr id="16" name="TextBox 16"/>
          <p:cNvSpPr txBox="1"/>
          <p:nvPr/>
        </p:nvSpPr>
        <p:spPr bwMode="auto">
          <a:xfrm rot="0">
            <a:off x="9551342" y="6913512"/>
            <a:ext cx="7514183" cy="52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  <a:defRPr/>
            </a:pPr>
            <a:r>
              <a:rPr lang="en-US" sz="2150">
                <a:solidFill>
                  <a:srgbClr val="FFFFFF"/>
                </a:solidFill>
                <a:latin typeface="Arimo"/>
                <a:ea typeface="Arimo"/>
                <a:cs typeface="Arimo"/>
              </a:rPr>
              <a:t>Reduces water damage by up to 70%.</a:t>
            </a:r>
            <a:endParaRPr/>
          </a:p>
        </p:txBody>
      </p:sp>
      <p:grpSp>
        <p:nvGrpSpPr>
          <p:cNvPr id="17" name="Group 17"/>
          <p:cNvGrpSpPr/>
          <p:nvPr/>
        </p:nvGrpSpPr>
        <p:grpSpPr bwMode="auto">
          <a:xfrm rot="0">
            <a:off x="950861" y="7977187"/>
            <a:ext cx="8057258" cy="1565374"/>
            <a:chOff x="0" y="0"/>
            <a:chExt cx="10743010" cy="2087165"/>
          </a:xfrm>
        </p:grpSpPr>
        <p:sp>
          <p:nvSpPr>
            <p:cNvPr id="18" name="Freeform 18"/>
            <p:cNvSpPr/>
            <p:nvPr/>
          </p:nvSpPr>
          <p:spPr bwMode="auto">
            <a:xfrm rot="0" flipH="0" flipV="0">
              <a:off x="0" y="0"/>
              <a:ext cx="10743057" cy="2087117"/>
            </a:xfrm>
            <a:custGeom>
              <a:avLst/>
              <a:gdLst/>
              <a:ahLst/>
              <a:cxnLst/>
              <a:rect l="l" t="t" r="r" b="b"/>
              <a:pathLst>
                <a:path w="10743057" h="2087118" fill="norm" stroke="1" extrusionOk="0">
                  <a:moveTo>
                    <a:pt x="0" y="54356"/>
                  </a:moveTo>
                  <a:cubicBezTo>
                    <a:pt x="0" y="24384"/>
                    <a:pt x="24384" y="0"/>
                    <a:pt x="54356" y="0"/>
                  </a:cubicBezTo>
                  <a:lnTo>
                    <a:pt x="10688701" y="0"/>
                  </a:lnTo>
                  <a:cubicBezTo>
                    <a:pt x="10718673" y="0"/>
                    <a:pt x="10743057" y="24384"/>
                    <a:pt x="10743057" y="54356"/>
                  </a:cubicBezTo>
                  <a:lnTo>
                    <a:pt x="10743057" y="2032762"/>
                  </a:lnTo>
                  <a:cubicBezTo>
                    <a:pt x="10743057" y="2062734"/>
                    <a:pt x="10718673" y="2087118"/>
                    <a:pt x="10688701" y="2087118"/>
                  </a:cubicBezTo>
                  <a:lnTo>
                    <a:pt x="54356" y="2087118"/>
                  </a:lnTo>
                  <a:cubicBezTo>
                    <a:pt x="24384" y="2087118"/>
                    <a:pt x="0" y="2062734"/>
                    <a:pt x="0" y="2032762"/>
                  </a:cubicBezTo>
                  <a:close/>
                </a:path>
              </a:pathLst>
            </a:custGeom>
            <a:solidFill>
              <a:srgbClr val="5F97EB"/>
            </a:solidFill>
          </p:spPr>
        </p:sp>
      </p:grpSp>
      <p:sp>
        <p:nvSpPr>
          <p:cNvPr id="19" name="TextBox 19"/>
          <p:cNvSpPr txBox="1"/>
          <p:nvPr/>
        </p:nvSpPr>
        <p:spPr bwMode="auto">
          <a:xfrm rot="0">
            <a:off x="1222474" y="8229749"/>
            <a:ext cx="3396257" cy="443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  <a:defRPr/>
            </a:pPr>
            <a:r>
              <a:rPr lang="en-US" sz="2650">
                <a:solidFill>
                  <a:srgbClr val="FFFFFF"/>
                </a:solidFill>
                <a:latin typeface="Prata"/>
                <a:ea typeface="Prata"/>
                <a:cs typeface="Prata"/>
              </a:rPr>
              <a:t>Safety</a:t>
            </a:r>
            <a:endParaRPr/>
          </a:p>
        </p:txBody>
      </p:sp>
      <p:sp>
        <p:nvSpPr>
          <p:cNvPr id="20" name="TextBox 20"/>
          <p:cNvSpPr txBox="1"/>
          <p:nvPr/>
        </p:nvSpPr>
        <p:spPr bwMode="auto">
          <a:xfrm rot="0">
            <a:off x="1222474" y="8750499"/>
            <a:ext cx="7514034" cy="52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  <a:defRPr/>
            </a:pPr>
            <a:r>
              <a:rPr lang="en-US" sz="2150">
                <a:solidFill>
                  <a:srgbClr val="FFFFFF"/>
                </a:solidFill>
                <a:latin typeface="Arimo"/>
                <a:ea typeface="Arimo"/>
                <a:cs typeface="Arimo"/>
              </a:rPr>
              <a:t>Prevents 80% of flood-related fatalities.</a:t>
            </a:r>
            <a:endParaRPr/>
          </a:p>
        </p:txBody>
      </p:sp>
      <p:grpSp>
        <p:nvGrpSpPr>
          <p:cNvPr id="21" name="Group 21"/>
          <p:cNvGrpSpPr/>
          <p:nvPr/>
        </p:nvGrpSpPr>
        <p:grpSpPr bwMode="auto">
          <a:xfrm rot="0">
            <a:off x="9279731" y="7977187"/>
            <a:ext cx="8057406" cy="1565374"/>
            <a:chOff x="0" y="0"/>
            <a:chExt cx="10743208" cy="2087165"/>
          </a:xfrm>
        </p:grpSpPr>
        <p:sp>
          <p:nvSpPr>
            <p:cNvPr id="22" name="Freeform 22"/>
            <p:cNvSpPr/>
            <p:nvPr/>
          </p:nvSpPr>
          <p:spPr bwMode="auto">
            <a:xfrm rot="0" flipH="0" flipV="0">
              <a:off x="0" y="0"/>
              <a:ext cx="10743185" cy="2087117"/>
            </a:xfrm>
            <a:custGeom>
              <a:avLst/>
              <a:gdLst/>
              <a:ahLst/>
              <a:cxnLst/>
              <a:rect l="l" t="t" r="r" b="b"/>
              <a:pathLst>
                <a:path w="10743185" h="2087118" fill="norm" stroke="1" extrusionOk="0">
                  <a:moveTo>
                    <a:pt x="0" y="54356"/>
                  </a:moveTo>
                  <a:cubicBezTo>
                    <a:pt x="0" y="24384"/>
                    <a:pt x="24384" y="0"/>
                    <a:pt x="54356" y="0"/>
                  </a:cubicBezTo>
                  <a:lnTo>
                    <a:pt x="10688828" y="0"/>
                  </a:lnTo>
                  <a:cubicBezTo>
                    <a:pt x="10718800" y="0"/>
                    <a:pt x="10743185" y="24384"/>
                    <a:pt x="10743185" y="54356"/>
                  </a:cubicBezTo>
                  <a:lnTo>
                    <a:pt x="10743185" y="2032762"/>
                  </a:lnTo>
                  <a:cubicBezTo>
                    <a:pt x="10743185" y="2062734"/>
                    <a:pt x="10718800" y="2087118"/>
                    <a:pt x="10688828" y="2087118"/>
                  </a:cubicBezTo>
                  <a:lnTo>
                    <a:pt x="54356" y="2087118"/>
                  </a:lnTo>
                  <a:cubicBezTo>
                    <a:pt x="24384" y="2087118"/>
                    <a:pt x="0" y="2062734"/>
                    <a:pt x="0" y="2032762"/>
                  </a:cubicBezTo>
                  <a:close/>
                </a:path>
              </a:pathLst>
            </a:custGeom>
            <a:solidFill>
              <a:srgbClr val="5F97EB"/>
            </a:solidFill>
          </p:spPr>
        </p:sp>
      </p:grpSp>
      <p:sp>
        <p:nvSpPr>
          <p:cNvPr id="23" name="TextBox 23"/>
          <p:cNvSpPr txBox="1"/>
          <p:nvPr/>
        </p:nvSpPr>
        <p:spPr bwMode="auto">
          <a:xfrm rot="0">
            <a:off x="9551342" y="8229749"/>
            <a:ext cx="3396257" cy="443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  <a:defRPr/>
            </a:pPr>
            <a:r>
              <a:rPr lang="en-US" sz="2650">
                <a:solidFill>
                  <a:srgbClr val="FFFFFF"/>
                </a:solidFill>
                <a:latin typeface="Prata"/>
                <a:ea typeface="Prata"/>
                <a:cs typeface="Prata"/>
              </a:rPr>
              <a:t>Cost Savings</a:t>
            </a:r>
            <a:endParaRPr/>
          </a:p>
        </p:txBody>
      </p:sp>
      <p:sp>
        <p:nvSpPr>
          <p:cNvPr id="24" name="TextBox 24"/>
          <p:cNvSpPr txBox="1"/>
          <p:nvPr/>
        </p:nvSpPr>
        <p:spPr bwMode="auto">
          <a:xfrm rot="0">
            <a:off x="9551341" y="8750498"/>
            <a:ext cx="7525343" cy="428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  <a:defRPr/>
            </a:pPr>
            <a:r>
              <a:rPr lang="en-US" sz="2150">
                <a:solidFill>
                  <a:srgbClr val="FFFFFF"/>
                </a:solidFill>
                <a:latin typeface="Arimo"/>
                <a:ea typeface="Arimo"/>
                <a:cs typeface="Arimo"/>
              </a:rPr>
              <a:t>Avoids average of 100k in damages.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 fill="norm" stroke="1" extrusionOk="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 bwMode="auto"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 bwMode="auto">
            <a:xfrm rot="0" flipH="0" flipV="0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 fill="norm" stroke="1" extrusionOk="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47AC8"/>
            </a:solidFill>
          </p:spPr>
        </p:sp>
      </p:grpSp>
      <p:sp>
        <p:nvSpPr>
          <p:cNvPr id="6" name="TextBox 6"/>
          <p:cNvSpPr txBox="1"/>
          <p:nvPr/>
        </p:nvSpPr>
        <p:spPr bwMode="auto">
          <a:xfrm rot="0">
            <a:off x="992236" y="772268"/>
            <a:ext cx="14009104" cy="881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  <a:defRPr/>
            </a:pPr>
            <a:r>
              <a:rPr lang="en-US" sz="5550" b="1">
                <a:solidFill>
                  <a:srgbClr val="FFFFFF"/>
                </a:solidFill>
                <a:latin typeface="Prata"/>
                <a:ea typeface="Prata"/>
                <a:cs typeface="Prata"/>
              </a:rPr>
              <a:t>Deployment in Diverse Environments</a:t>
            </a:r>
            <a:endParaRPr b="1"/>
          </a:p>
        </p:txBody>
      </p:sp>
      <p:sp>
        <p:nvSpPr>
          <p:cNvPr id="7" name="TextBox 7"/>
          <p:cNvSpPr txBox="1"/>
          <p:nvPr/>
        </p:nvSpPr>
        <p:spPr bwMode="auto">
          <a:xfrm rot="0">
            <a:off x="992238" y="2139554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Our system is versatile, adaptable to various settings.</a:t>
            </a:r>
            <a:endParaRPr/>
          </a:p>
        </p:txBody>
      </p:sp>
      <p:sp>
        <p:nvSpPr>
          <p:cNvPr id="8" name="TextBox 8"/>
          <p:cNvSpPr txBox="1"/>
          <p:nvPr/>
        </p:nvSpPr>
        <p:spPr bwMode="auto">
          <a:xfrm rot="0">
            <a:off x="2321570" y="355788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  <a:defRPr/>
            </a:pPr>
            <a:r>
              <a:rPr lang="en-US" sz="2750">
                <a:solidFill>
                  <a:srgbClr val="FFFFFF"/>
                </a:solidFill>
                <a:latin typeface="Prata"/>
                <a:ea typeface="Prata"/>
                <a:cs typeface="Prata"/>
              </a:rPr>
              <a:t>Residential Homes</a:t>
            </a:r>
            <a:endParaRPr/>
          </a:p>
        </p:txBody>
      </p:sp>
      <p:sp>
        <p:nvSpPr>
          <p:cNvPr id="9" name="TextBox 9"/>
          <p:cNvSpPr txBox="1"/>
          <p:nvPr/>
        </p:nvSpPr>
        <p:spPr bwMode="auto">
          <a:xfrm rot="0">
            <a:off x="992238" y="4085184"/>
            <a:ext cx="4873378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Basements, kitchens, and bathrooms.</a:t>
            </a:r>
            <a:endParaRPr/>
          </a:p>
        </p:txBody>
      </p:sp>
      <p:sp>
        <p:nvSpPr>
          <p:cNvPr id="10" name="Freeform 10" descr="preencoded.png"/>
          <p:cNvSpPr/>
          <p:nvPr/>
        </p:nvSpPr>
        <p:spPr bwMode="auto">
          <a:xfrm rot="0" flipH="0" flipV="0"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 fill="norm" stroke="1" extrusionOk="0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11" name="Freeform 11" descr="preencoded.png"/>
          <p:cNvSpPr/>
          <p:nvPr/>
        </p:nvSpPr>
        <p:spPr bwMode="auto">
          <a:xfrm rot="0" flipH="0" flipV="0">
            <a:off x="7783414" y="3970735"/>
            <a:ext cx="424160" cy="530275"/>
          </a:xfrm>
          <a:custGeom>
            <a:avLst/>
            <a:gdLst/>
            <a:ahLst/>
            <a:cxnLst/>
            <a:rect l="l" t="t" r="r" b="b"/>
            <a:pathLst>
              <a:path w="424160" h="530275" fill="norm" stroke="1" extrusionOk="0">
                <a:moveTo>
                  <a:pt x="0" y="0"/>
                </a:moveTo>
                <a:lnTo>
                  <a:pt x="424160" y="0"/>
                </a:lnTo>
                <a:lnTo>
                  <a:pt x="424160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228" t="0" r="228" b="0"/>
            <a:stretch/>
          </a:blipFill>
        </p:spPr>
      </p:sp>
      <p:sp>
        <p:nvSpPr>
          <p:cNvPr id="12" name="TextBox 12"/>
          <p:cNvSpPr txBox="1"/>
          <p:nvPr/>
        </p:nvSpPr>
        <p:spPr bwMode="auto">
          <a:xfrm rot="0">
            <a:off x="12422237" y="3784699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  <a:defRPr/>
            </a:pPr>
            <a:r>
              <a:rPr lang="en-US" sz="2750">
                <a:solidFill>
                  <a:srgbClr val="FFFFFF"/>
                </a:solidFill>
                <a:latin typeface="Prata"/>
                <a:ea typeface="Prata"/>
                <a:cs typeface="Prata"/>
              </a:rPr>
              <a:t>Agricultural Fields</a:t>
            </a:r>
            <a:endParaRPr/>
          </a:p>
        </p:txBody>
      </p:sp>
      <p:sp>
        <p:nvSpPr>
          <p:cNvPr id="13" name="TextBox 13"/>
          <p:cNvSpPr txBox="1"/>
          <p:nvPr/>
        </p:nvSpPr>
        <p:spPr bwMode="auto">
          <a:xfrm rot="0">
            <a:off x="12422237" y="4311997"/>
            <a:ext cx="4873525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Crop protection from flash floods.</a:t>
            </a:r>
            <a:endParaRPr/>
          </a:p>
        </p:txBody>
      </p:sp>
      <p:sp>
        <p:nvSpPr>
          <p:cNvPr id="14" name="Freeform 14" descr="preencoded.png"/>
          <p:cNvSpPr/>
          <p:nvPr/>
        </p:nvSpPr>
        <p:spPr bwMode="auto">
          <a:xfrm rot="0" flipH="0" flipV="0"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 fill="norm" stroke="1" extrusionOk="0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sp>
        <p:nvSpPr>
          <p:cNvPr id="15" name="Freeform 15" descr="preencoded.png"/>
          <p:cNvSpPr/>
          <p:nvPr/>
        </p:nvSpPr>
        <p:spPr bwMode="auto">
          <a:xfrm rot="0" flipH="0" flipV="0">
            <a:off x="10565755" y="4456360"/>
            <a:ext cx="424160" cy="530275"/>
          </a:xfrm>
          <a:custGeom>
            <a:avLst/>
            <a:gdLst/>
            <a:ahLst/>
            <a:cxnLst/>
            <a:rect l="l" t="t" r="r" b="b"/>
            <a:pathLst>
              <a:path w="424160" h="530275" fill="norm" stroke="1" extrusionOk="0">
                <a:moveTo>
                  <a:pt x="0" y="0"/>
                </a:moveTo>
                <a:lnTo>
                  <a:pt x="424160" y="0"/>
                </a:lnTo>
                <a:lnTo>
                  <a:pt x="424160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rcRect l="228" t="0" r="228" b="0"/>
            <a:stretch/>
          </a:blipFill>
        </p:spPr>
      </p:sp>
      <p:sp>
        <p:nvSpPr>
          <p:cNvPr id="16" name="TextBox 16"/>
          <p:cNvSpPr txBox="1"/>
          <p:nvPr/>
        </p:nvSpPr>
        <p:spPr bwMode="auto">
          <a:xfrm rot="0">
            <a:off x="12422237" y="662359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  <a:defRPr/>
            </a:pPr>
            <a:r>
              <a:rPr lang="en-US" sz="2750">
                <a:solidFill>
                  <a:srgbClr val="FFFFFF"/>
                </a:solidFill>
                <a:latin typeface="Prata"/>
                <a:ea typeface="Prata"/>
                <a:cs typeface="Prata"/>
              </a:rPr>
              <a:t>Rural Infrastructure</a:t>
            </a:r>
            <a:endParaRPr/>
          </a:p>
        </p:txBody>
      </p:sp>
      <p:sp>
        <p:nvSpPr>
          <p:cNvPr id="17" name="TextBox 17"/>
          <p:cNvSpPr txBox="1"/>
          <p:nvPr/>
        </p:nvSpPr>
        <p:spPr bwMode="auto">
          <a:xfrm rot="0">
            <a:off x="12422237" y="7150894"/>
            <a:ext cx="4873525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Bridges, roads, communication towers.</a:t>
            </a:r>
            <a:endParaRPr/>
          </a:p>
        </p:txBody>
      </p:sp>
      <p:sp>
        <p:nvSpPr>
          <p:cNvPr id="18" name="Freeform 18" descr="preencoded.png"/>
          <p:cNvSpPr/>
          <p:nvPr/>
        </p:nvSpPr>
        <p:spPr bwMode="auto">
          <a:xfrm rot="0" flipH="0" flipV="0"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 fill="norm" stroke="1" extrusionOk="0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 l="0" t="0" r="0" b="0"/>
            <a:stretch/>
          </a:blipFill>
        </p:spPr>
      </p:sp>
      <p:sp>
        <p:nvSpPr>
          <p:cNvPr id="19" name="Freeform 19" descr="preencoded.png"/>
          <p:cNvSpPr/>
          <p:nvPr/>
        </p:nvSpPr>
        <p:spPr bwMode="auto">
          <a:xfrm rot="0" flipH="0" flipV="0">
            <a:off x="10080129" y="7238702"/>
            <a:ext cx="424160" cy="530275"/>
          </a:xfrm>
          <a:custGeom>
            <a:avLst/>
            <a:gdLst/>
            <a:ahLst/>
            <a:cxnLst/>
            <a:rect l="l" t="t" r="r" b="b"/>
            <a:pathLst>
              <a:path w="424160" h="530275" fill="norm" stroke="1" extrusionOk="0">
                <a:moveTo>
                  <a:pt x="0" y="0"/>
                </a:moveTo>
                <a:lnTo>
                  <a:pt x="424160" y="0"/>
                </a:lnTo>
                <a:lnTo>
                  <a:pt x="424160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rcRect l="228" t="0" r="228" b="0"/>
            <a:stretch/>
          </a:blipFill>
        </p:spPr>
      </p:sp>
      <p:sp>
        <p:nvSpPr>
          <p:cNvPr id="20" name="TextBox 20"/>
          <p:cNvSpPr txBox="1"/>
          <p:nvPr/>
        </p:nvSpPr>
        <p:spPr bwMode="auto">
          <a:xfrm rot="0">
            <a:off x="1915418" y="6850410"/>
            <a:ext cx="3950196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  <a:defRPr/>
            </a:pPr>
            <a:r>
              <a:rPr lang="en-US" sz="2750">
                <a:solidFill>
                  <a:srgbClr val="FFFFFF"/>
                </a:solidFill>
                <a:latin typeface="Prata"/>
                <a:ea typeface="Prata"/>
                <a:cs typeface="Prata"/>
              </a:rPr>
              <a:t>Schools &amp; Health Posts</a:t>
            </a:r>
            <a:endParaRPr/>
          </a:p>
        </p:txBody>
      </p:sp>
      <p:sp>
        <p:nvSpPr>
          <p:cNvPr id="21" name="TextBox 21"/>
          <p:cNvSpPr txBox="1"/>
          <p:nvPr/>
        </p:nvSpPr>
        <p:spPr bwMode="auto">
          <a:xfrm rot="0">
            <a:off x="992238" y="7377707"/>
            <a:ext cx="4873378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Safeguarding community assets.</a:t>
            </a:r>
            <a:endParaRPr/>
          </a:p>
        </p:txBody>
      </p:sp>
      <p:sp>
        <p:nvSpPr>
          <p:cNvPr id="22" name="Freeform 22" descr="preencoded.png"/>
          <p:cNvSpPr/>
          <p:nvPr/>
        </p:nvSpPr>
        <p:spPr bwMode="auto">
          <a:xfrm rot="0" flipH="0" flipV="0"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 fill="norm" stroke="1" extrusionOk="0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rcRect l="0" t="0" r="0" b="0"/>
            <a:stretch/>
          </a:blipFill>
        </p:spPr>
      </p:sp>
      <p:sp>
        <p:nvSpPr>
          <p:cNvPr id="23" name="Freeform 23" descr="preencoded.png"/>
          <p:cNvSpPr/>
          <p:nvPr/>
        </p:nvSpPr>
        <p:spPr bwMode="auto">
          <a:xfrm rot="0" flipH="0" flipV="0">
            <a:off x="7297788" y="6753076"/>
            <a:ext cx="424160" cy="530275"/>
          </a:xfrm>
          <a:custGeom>
            <a:avLst/>
            <a:gdLst/>
            <a:ahLst/>
            <a:cxnLst/>
            <a:rect l="l" t="t" r="r" b="b"/>
            <a:pathLst>
              <a:path w="424160" h="530275" fill="norm" stroke="1" extrusionOk="0">
                <a:moveTo>
                  <a:pt x="0" y="0"/>
                </a:moveTo>
                <a:lnTo>
                  <a:pt x="424159" y="0"/>
                </a:lnTo>
                <a:lnTo>
                  <a:pt x="424159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rcRect l="228" t="0" r="228" b="0"/>
            <a:stretch/>
          </a:blipFill>
        </p:spPr>
      </p:sp>
      <p:sp>
        <p:nvSpPr>
          <p:cNvPr id="24" name="TextBox 24"/>
          <p:cNvSpPr txBox="1"/>
          <p:nvPr/>
        </p:nvSpPr>
        <p:spPr bwMode="auto">
          <a:xfrm rot="0">
            <a:off x="992238" y="8937277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It is designed for easy installation and local adaptation.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 fill="norm" stroke="1" extrusionOk="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 bwMode="auto"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 bwMode="auto">
            <a:xfrm rot="0" flipH="0" flipV="0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 fill="norm" stroke="1" extrusionOk="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47AC8"/>
            </a:solidFill>
          </p:spPr>
        </p:sp>
      </p:grpSp>
      <p:sp>
        <p:nvSpPr>
          <p:cNvPr id="6" name="Freeform 6" descr="preencoded.png"/>
          <p:cNvSpPr/>
          <p:nvPr/>
        </p:nvSpPr>
        <p:spPr bwMode="auto">
          <a:xfrm rot="0" flipH="0" flipV="0">
            <a:off x="0" y="0"/>
            <a:ext cx="18288000" cy="3486001"/>
          </a:xfrm>
          <a:custGeom>
            <a:avLst/>
            <a:gdLst/>
            <a:ahLst/>
            <a:cxnLst/>
            <a:rect l="l" t="t" r="r" b="b"/>
            <a:pathLst>
              <a:path w="18288000" h="3486001" fill="norm" stroke="1" extrusionOk="0">
                <a:moveTo>
                  <a:pt x="0" y="0"/>
                </a:moveTo>
                <a:lnTo>
                  <a:pt x="18288000" y="0"/>
                </a:lnTo>
                <a:lnTo>
                  <a:pt x="18288000" y="3486001"/>
                </a:lnTo>
                <a:lnTo>
                  <a:pt x="0" y="3486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1" r="0" b="1"/>
            <a:stretch/>
          </a:blipFill>
        </p:spPr>
      </p:sp>
      <p:sp>
        <p:nvSpPr>
          <p:cNvPr id="7" name="TextBox 7"/>
          <p:cNvSpPr txBox="1"/>
          <p:nvPr/>
        </p:nvSpPr>
        <p:spPr bwMode="auto">
          <a:xfrm rot="0">
            <a:off x="1344661" y="4215109"/>
            <a:ext cx="15599035" cy="86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2"/>
              </a:lnSpc>
              <a:defRPr/>
            </a:pPr>
            <a:r>
              <a:rPr lang="en-US" sz="5450" b="1">
                <a:solidFill>
                  <a:srgbClr val="FFFFFF"/>
                </a:solidFill>
                <a:latin typeface="Prata"/>
                <a:ea typeface="Prata"/>
                <a:cs typeface="Prata"/>
              </a:rPr>
              <a:t>Real-World Impact: A Hypothetical Case Study</a:t>
            </a:r>
            <a:endParaRPr b="1"/>
          </a:p>
        </p:txBody>
      </p:sp>
      <p:sp>
        <p:nvSpPr>
          <p:cNvPr id="8" name="TextBox 8"/>
          <p:cNvSpPr txBox="1"/>
          <p:nvPr/>
        </p:nvSpPr>
        <p:spPr bwMode="auto">
          <a:xfrm rot="0">
            <a:off x="976014" y="5438179"/>
            <a:ext cx="16339929" cy="444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Implementing flood yields substantial benefits for communities.</a:t>
            </a:r>
            <a:endParaRPr/>
          </a:p>
        </p:txBody>
      </p:sp>
      <p:sp>
        <p:nvSpPr>
          <p:cNvPr id="9" name="TextBox 9"/>
          <p:cNvSpPr txBox="1"/>
          <p:nvPr/>
        </p:nvSpPr>
        <p:spPr bwMode="auto">
          <a:xfrm rot="0">
            <a:off x="976015" y="6585049"/>
            <a:ext cx="5212854" cy="777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7"/>
              </a:lnSpc>
              <a:defRPr/>
            </a:pPr>
            <a:r>
              <a:rPr lang="en-US" sz="7200">
                <a:solidFill>
                  <a:srgbClr val="FFFFFF"/>
                </a:solidFill>
                <a:latin typeface="Prata"/>
                <a:ea typeface="Prata"/>
                <a:cs typeface="Prata"/>
              </a:rPr>
              <a:t>$1M</a:t>
            </a:r>
            <a:endParaRPr/>
          </a:p>
        </p:txBody>
      </p:sp>
      <p:sp>
        <p:nvSpPr>
          <p:cNvPr id="10" name="TextBox 10"/>
          <p:cNvSpPr txBox="1"/>
          <p:nvPr/>
        </p:nvSpPr>
        <p:spPr bwMode="auto">
          <a:xfrm rot="0">
            <a:off x="1839366" y="7691735"/>
            <a:ext cx="3486001" cy="45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  <a:defRPr/>
            </a:pPr>
            <a:r>
              <a:rPr lang="en-US" sz="2700">
                <a:solidFill>
                  <a:srgbClr val="FFFFFF"/>
                </a:solidFill>
                <a:latin typeface="Prata"/>
                <a:ea typeface="Prata"/>
                <a:cs typeface="Prata"/>
              </a:rPr>
              <a:t>Avoided Damages</a:t>
            </a:r>
            <a:endParaRPr/>
          </a:p>
        </p:txBody>
      </p:sp>
      <p:sp>
        <p:nvSpPr>
          <p:cNvPr id="11" name="TextBox 11"/>
          <p:cNvSpPr txBox="1"/>
          <p:nvPr/>
        </p:nvSpPr>
        <p:spPr bwMode="auto">
          <a:xfrm rot="0">
            <a:off x="976015" y="8208912"/>
            <a:ext cx="5212854" cy="55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Estimated annual savings.</a:t>
            </a:r>
            <a:endParaRPr/>
          </a:p>
        </p:txBody>
      </p:sp>
      <p:sp>
        <p:nvSpPr>
          <p:cNvPr id="12" name="TextBox 12"/>
          <p:cNvSpPr txBox="1"/>
          <p:nvPr/>
        </p:nvSpPr>
        <p:spPr bwMode="auto">
          <a:xfrm rot="0">
            <a:off x="6537424" y="6585049"/>
            <a:ext cx="5213002" cy="777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7"/>
              </a:lnSpc>
              <a:defRPr/>
            </a:pPr>
            <a:r>
              <a:rPr lang="en-US" sz="7200">
                <a:solidFill>
                  <a:srgbClr val="FFFFFF"/>
                </a:solidFill>
                <a:latin typeface="Prata"/>
                <a:ea typeface="Prata"/>
                <a:cs typeface="Prata"/>
              </a:rPr>
              <a:t>10-15</a:t>
            </a:r>
            <a:endParaRPr/>
          </a:p>
        </p:txBody>
      </p:sp>
      <p:sp>
        <p:nvSpPr>
          <p:cNvPr id="13" name="TextBox 13"/>
          <p:cNvSpPr txBox="1"/>
          <p:nvPr/>
        </p:nvSpPr>
        <p:spPr bwMode="auto">
          <a:xfrm rot="0">
            <a:off x="7400925" y="7691735"/>
            <a:ext cx="3486001" cy="45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  <a:defRPr/>
            </a:pPr>
            <a:r>
              <a:rPr lang="en-US" sz="2700">
                <a:solidFill>
                  <a:srgbClr val="FFFFFF"/>
                </a:solidFill>
                <a:latin typeface="Prata"/>
                <a:ea typeface="Prata"/>
                <a:cs typeface="Prata"/>
              </a:rPr>
              <a:t>Lives Saved</a:t>
            </a:r>
            <a:endParaRPr/>
          </a:p>
        </p:txBody>
      </p:sp>
      <p:sp>
        <p:nvSpPr>
          <p:cNvPr id="14" name="TextBox 14"/>
          <p:cNvSpPr txBox="1"/>
          <p:nvPr/>
        </p:nvSpPr>
        <p:spPr bwMode="auto">
          <a:xfrm rot="0">
            <a:off x="6537424" y="8208912"/>
            <a:ext cx="5213002" cy="55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Potential annual reduction.</a:t>
            </a:r>
            <a:endParaRPr/>
          </a:p>
        </p:txBody>
      </p:sp>
      <p:sp>
        <p:nvSpPr>
          <p:cNvPr id="15" name="TextBox 15"/>
          <p:cNvSpPr txBox="1"/>
          <p:nvPr/>
        </p:nvSpPr>
        <p:spPr bwMode="auto">
          <a:xfrm rot="0">
            <a:off x="12098982" y="6585049"/>
            <a:ext cx="5212854" cy="777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7"/>
              </a:lnSpc>
              <a:defRPr/>
            </a:pPr>
            <a:r>
              <a:rPr lang="en-US" sz="7200">
                <a:solidFill>
                  <a:srgbClr val="FFFFFF"/>
                </a:solidFill>
                <a:latin typeface="Prata"/>
                <a:ea typeface="Prata"/>
                <a:cs typeface="Prata"/>
              </a:rPr>
              <a:t>15%</a:t>
            </a:r>
            <a:endParaRPr/>
          </a:p>
        </p:txBody>
      </p:sp>
      <p:sp>
        <p:nvSpPr>
          <p:cNvPr id="16" name="TextBox 16"/>
          <p:cNvSpPr txBox="1"/>
          <p:nvPr/>
        </p:nvSpPr>
        <p:spPr bwMode="auto">
          <a:xfrm rot="0">
            <a:off x="12962335" y="7691735"/>
            <a:ext cx="3486001" cy="45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  <a:defRPr/>
            </a:pPr>
            <a:r>
              <a:rPr lang="en-US" sz="2700">
                <a:solidFill>
                  <a:srgbClr val="FFFFFF"/>
                </a:solidFill>
                <a:latin typeface="Prata"/>
                <a:ea typeface="Prata"/>
                <a:cs typeface="Prata"/>
              </a:rPr>
              <a:t>Disease Reduction</a:t>
            </a:r>
            <a:endParaRPr/>
          </a:p>
        </p:txBody>
      </p:sp>
      <p:sp>
        <p:nvSpPr>
          <p:cNvPr id="17" name="TextBox 17"/>
          <p:cNvSpPr txBox="1"/>
          <p:nvPr/>
        </p:nvSpPr>
        <p:spPr bwMode="auto">
          <a:xfrm rot="0">
            <a:off x="12098982" y="8208912"/>
            <a:ext cx="5212854" cy="55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Lower waterborne outbreaks.</a:t>
            </a:r>
            <a:endParaRPr/>
          </a:p>
        </p:txBody>
      </p:sp>
      <p:sp>
        <p:nvSpPr>
          <p:cNvPr id="18" name="TextBox 18"/>
          <p:cNvSpPr txBox="1"/>
          <p:nvPr/>
        </p:nvSpPr>
        <p:spPr bwMode="auto">
          <a:xfrm rot="0">
            <a:off x="976015" y="8968829"/>
            <a:ext cx="16335970" cy="55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Equipping 500 households could save millions and protect lives.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 bwMode="auto">
            <a:xfrm rot="0" flipH="0" flipV="0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 fill="norm" stroke="1" extrusionOk="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 bwMode="auto"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 bwMode="auto">
            <a:xfrm rot="0" flipH="0" flipV="0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 fill="norm" stroke="1" extrusionOk="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47AC8"/>
            </a:solidFill>
          </p:spPr>
        </p:sp>
      </p:grpSp>
      <p:sp>
        <p:nvSpPr>
          <p:cNvPr id="6" name="TextBox 6"/>
          <p:cNvSpPr txBox="1"/>
          <p:nvPr/>
        </p:nvSpPr>
        <p:spPr bwMode="auto">
          <a:xfrm rot="0">
            <a:off x="992237" y="1546025"/>
            <a:ext cx="9067118" cy="881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  <a:defRPr/>
            </a:pPr>
            <a:r>
              <a:rPr lang="en-US" sz="5550" b="1">
                <a:solidFill>
                  <a:srgbClr val="F2D4BA"/>
                </a:solidFill>
                <a:latin typeface="Prata"/>
                <a:ea typeface="Prata"/>
                <a:cs typeface="Prata"/>
              </a:rPr>
              <a:t>Scalability &amp; Future Vision</a:t>
            </a:r>
            <a:endParaRPr b="1"/>
          </a:p>
        </p:txBody>
      </p:sp>
      <p:sp>
        <p:nvSpPr>
          <p:cNvPr id="7" name="TextBox 7"/>
          <p:cNvSpPr txBox="1"/>
          <p:nvPr/>
        </p:nvSpPr>
        <p:spPr bwMode="auto">
          <a:xfrm rot="0">
            <a:off x="992238" y="2913310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Our system is designed for future expansion and integration.</a:t>
            </a:r>
            <a:endParaRPr/>
          </a:p>
        </p:txBody>
      </p:sp>
      <p:sp>
        <p:nvSpPr>
          <p:cNvPr id="8" name="Freeform 8" descr="preencoded.png"/>
          <p:cNvSpPr/>
          <p:nvPr/>
        </p:nvSpPr>
        <p:spPr bwMode="auto">
          <a:xfrm rot="0" flipH="0" flipV="0">
            <a:off x="992238" y="3790651"/>
            <a:ext cx="3810000" cy="2354759"/>
          </a:xfrm>
          <a:custGeom>
            <a:avLst/>
            <a:gdLst/>
            <a:ahLst/>
            <a:cxnLst/>
            <a:rect l="l" t="t" r="r" b="b"/>
            <a:pathLst>
              <a:path w="3810000" h="2354759" fill="norm" stroke="1" extrusionOk="0">
                <a:moveTo>
                  <a:pt x="0" y="0"/>
                </a:moveTo>
                <a:lnTo>
                  <a:pt x="3810000" y="0"/>
                </a:lnTo>
                <a:lnTo>
                  <a:pt x="3810000" y="2354759"/>
                </a:lnTo>
                <a:lnTo>
                  <a:pt x="0" y="2354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43" t="0" r="43" b="0"/>
            <a:stretch/>
          </a:blipFill>
        </p:spPr>
      </p:sp>
      <p:sp>
        <p:nvSpPr>
          <p:cNvPr id="9" name="TextBox 9"/>
          <p:cNvSpPr txBox="1"/>
          <p:nvPr/>
        </p:nvSpPr>
        <p:spPr bwMode="auto">
          <a:xfrm rot="0">
            <a:off x="1098054" y="6409878"/>
            <a:ext cx="3598576" cy="436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  <a:defRPr/>
            </a:pPr>
            <a:r>
              <a:rPr lang="en-US" sz="2750">
                <a:solidFill>
                  <a:srgbClr val="FFFFFF"/>
                </a:solidFill>
                <a:latin typeface="Prata"/>
                <a:ea typeface="Prata"/>
                <a:cs typeface="Prata"/>
              </a:rPr>
              <a:t>Network  Integration</a:t>
            </a:r>
            <a:endParaRPr/>
          </a:p>
        </p:txBody>
      </p:sp>
      <p:sp>
        <p:nvSpPr>
          <p:cNvPr id="10" name="TextBox 10"/>
          <p:cNvSpPr txBox="1"/>
          <p:nvPr/>
        </p:nvSpPr>
        <p:spPr bwMode="auto">
          <a:xfrm rot="0">
            <a:off x="992238" y="6937176"/>
            <a:ext cx="3810000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Community-wide mesh networks.</a:t>
            </a:r>
            <a:endParaRPr/>
          </a:p>
        </p:txBody>
      </p:sp>
      <p:sp>
        <p:nvSpPr>
          <p:cNvPr id="11" name="Freeform 11" descr="preencoded.png"/>
          <p:cNvSpPr/>
          <p:nvPr/>
        </p:nvSpPr>
        <p:spPr bwMode="auto">
          <a:xfrm rot="0" flipH="0" flipV="0">
            <a:off x="5156598" y="3790651"/>
            <a:ext cx="3810149" cy="2354759"/>
          </a:xfrm>
          <a:custGeom>
            <a:avLst/>
            <a:gdLst/>
            <a:ahLst/>
            <a:cxnLst/>
            <a:rect l="l" t="t" r="r" b="b"/>
            <a:pathLst>
              <a:path w="3810149" h="2354759" fill="norm" stroke="1" extrusionOk="0">
                <a:moveTo>
                  <a:pt x="0" y="0"/>
                </a:moveTo>
                <a:lnTo>
                  <a:pt x="3810148" y="0"/>
                </a:lnTo>
                <a:lnTo>
                  <a:pt x="3810148" y="2354759"/>
                </a:lnTo>
                <a:lnTo>
                  <a:pt x="0" y="2354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41" t="0" r="41" b="0"/>
            <a:stretch/>
          </a:blipFill>
        </p:spPr>
      </p:sp>
      <p:sp>
        <p:nvSpPr>
          <p:cNvPr id="12" name="TextBox 12"/>
          <p:cNvSpPr txBox="1"/>
          <p:nvPr/>
        </p:nvSpPr>
        <p:spPr bwMode="auto">
          <a:xfrm rot="0">
            <a:off x="5289649" y="6409879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  <a:defRPr/>
            </a:pPr>
            <a:r>
              <a:rPr lang="en-US" sz="2750">
                <a:solidFill>
                  <a:srgbClr val="FFFFFF"/>
                </a:solidFill>
                <a:latin typeface="Prata"/>
                <a:ea typeface="Prata"/>
                <a:cs typeface="Prata"/>
              </a:rPr>
              <a:t>IoT Platform</a:t>
            </a:r>
            <a:endParaRPr/>
          </a:p>
        </p:txBody>
      </p:sp>
      <p:sp>
        <p:nvSpPr>
          <p:cNvPr id="13" name="TextBox 13"/>
          <p:cNvSpPr txBox="1"/>
          <p:nvPr/>
        </p:nvSpPr>
        <p:spPr bwMode="auto">
          <a:xfrm rot="0">
            <a:off x="5156598" y="6937176"/>
            <a:ext cx="3810149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Cloud data logging, predictive analytics.</a:t>
            </a:r>
            <a:endParaRPr/>
          </a:p>
        </p:txBody>
      </p:sp>
      <p:sp>
        <p:nvSpPr>
          <p:cNvPr id="14" name="Freeform 14" descr="preencoded.png"/>
          <p:cNvSpPr/>
          <p:nvPr/>
        </p:nvSpPr>
        <p:spPr bwMode="auto">
          <a:xfrm rot="0" flipH="0" flipV="0">
            <a:off x="9321105" y="3790651"/>
            <a:ext cx="3810149" cy="2354759"/>
          </a:xfrm>
          <a:custGeom>
            <a:avLst/>
            <a:gdLst/>
            <a:ahLst/>
            <a:cxnLst/>
            <a:rect l="l" t="t" r="r" b="b"/>
            <a:pathLst>
              <a:path w="3810149" h="2354759" fill="norm" stroke="1" extrusionOk="0">
                <a:moveTo>
                  <a:pt x="0" y="0"/>
                </a:moveTo>
                <a:lnTo>
                  <a:pt x="3810149" y="0"/>
                </a:lnTo>
                <a:lnTo>
                  <a:pt x="3810149" y="2354759"/>
                </a:lnTo>
                <a:lnTo>
                  <a:pt x="0" y="2354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41" t="0" r="41" b="0"/>
            <a:stretch/>
          </a:blipFill>
        </p:spPr>
      </p:sp>
      <p:sp>
        <p:nvSpPr>
          <p:cNvPr id="15" name="TextBox 15"/>
          <p:cNvSpPr txBox="1"/>
          <p:nvPr/>
        </p:nvSpPr>
        <p:spPr bwMode="auto">
          <a:xfrm rot="0">
            <a:off x="9454156" y="6409879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  <a:defRPr/>
            </a:pPr>
            <a:r>
              <a:rPr lang="en-US" sz="2750">
                <a:solidFill>
                  <a:srgbClr val="FFFFFF"/>
                </a:solidFill>
                <a:latin typeface="Prata"/>
                <a:ea typeface="Prata"/>
                <a:cs typeface="Prata"/>
              </a:rPr>
              <a:t>Machine Learning</a:t>
            </a:r>
            <a:endParaRPr/>
          </a:p>
        </p:txBody>
      </p:sp>
      <p:sp>
        <p:nvSpPr>
          <p:cNvPr id="16" name="TextBox 16"/>
          <p:cNvSpPr txBox="1"/>
          <p:nvPr/>
        </p:nvSpPr>
        <p:spPr bwMode="auto">
          <a:xfrm rot="0">
            <a:off x="9321105" y="6937176"/>
            <a:ext cx="3810149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Predictive flood pattern   models.</a:t>
            </a:r>
            <a:endParaRPr/>
          </a:p>
        </p:txBody>
      </p:sp>
      <p:sp>
        <p:nvSpPr>
          <p:cNvPr id="17" name="Freeform 17" descr="preencoded.png"/>
          <p:cNvSpPr/>
          <p:nvPr/>
        </p:nvSpPr>
        <p:spPr bwMode="auto">
          <a:xfrm rot="0" flipH="0" flipV="0">
            <a:off x="13485614" y="3790651"/>
            <a:ext cx="3810149" cy="2354759"/>
          </a:xfrm>
          <a:custGeom>
            <a:avLst/>
            <a:gdLst/>
            <a:ahLst/>
            <a:cxnLst/>
            <a:rect l="l" t="t" r="r" b="b"/>
            <a:pathLst>
              <a:path w="3810149" h="2354759" fill="norm" stroke="1" extrusionOk="0">
                <a:moveTo>
                  <a:pt x="0" y="0"/>
                </a:moveTo>
                <a:lnTo>
                  <a:pt x="3810148" y="0"/>
                </a:lnTo>
                <a:lnTo>
                  <a:pt x="3810148" y="2354759"/>
                </a:lnTo>
                <a:lnTo>
                  <a:pt x="0" y="23547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rcRect l="41" t="0" r="41" b="0"/>
            <a:stretch/>
          </a:blipFill>
        </p:spPr>
      </p:sp>
      <p:sp>
        <p:nvSpPr>
          <p:cNvPr id="18" name="TextBox 18"/>
          <p:cNvSpPr txBox="1"/>
          <p:nvPr/>
        </p:nvSpPr>
        <p:spPr bwMode="auto">
          <a:xfrm rot="0">
            <a:off x="13516124" y="6409879"/>
            <a:ext cx="3748980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  <a:defRPr/>
            </a:pPr>
            <a:r>
              <a:rPr lang="en-US" sz="2750">
                <a:solidFill>
                  <a:srgbClr val="FFFFFF"/>
                </a:solidFill>
                <a:latin typeface="Prata"/>
                <a:ea typeface="Prata"/>
                <a:cs typeface="Prata"/>
              </a:rPr>
              <a:t>Early Warning System</a:t>
            </a:r>
            <a:endParaRPr/>
          </a:p>
        </p:txBody>
      </p:sp>
      <p:sp>
        <p:nvSpPr>
          <p:cNvPr id="19" name="TextBox 19"/>
          <p:cNvSpPr txBox="1"/>
          <p:nvPr/>
        </p:nvSpPr>
        <p:spPr bwMode="auto">
          <a:xfrm rot="0">
            <a:off x="13485614" y="7081391"/>
            <a:ext cx="3810149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Integrate with disaster management.</a:t>
            </a:r>
            <a:endParaRPr/>
          </a:p>
        </p:txBody>
      </p:sp>
      <p:sp>
        <p:nvSpPr>
          <p:cNvPr id="20" name="TextBox 20"/>
          <p:cNvSpPr txBox="1"/>
          <p:nvPr/>
        </p:nvSpPr>
        <p:spPr bwMode="auto">
          <a:xfrm rot="0">
            <a:off x="992238" y="8163371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defRPr/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</a:rPr>
              <a:t>This paves the way for autonomous response capabilities in critical infrastructure.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ONLYOFFICE/8.3.0.97</Application>
  <PresentationFormat>On-screen Show (4:3)</PresentationFormat>
  <Paragraphs>0</Paragraphs>
  <Slides>11</Slides>
  <Notes>11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Smart-Water-Detection-System-Safeguarding-Nepals-Communities-from-Monsoon-Disasters (2).pptx</dc:title>
  <dc:identifier>DAGqTKhCHjQ</dc:identifier>
  <cp:lastModifiedBy/>
  <cp:revision>2</cp:revision>
  <dcterms:created xsi:type="dcterms:W3CDTF">2006-08-16T00:00:00Z</dcterms:created>
  <dcterms:modified xsi:type="dcterms:W3CDTF">2025-06-14T09:21:37Z</dcterms:modified>
</cp:coreProperties>
</file>